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919934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9199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36eb092bf0_1_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36eb092bf0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36eb092bf0_1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36eb092bf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36eb092bf0_0_3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36eb092bf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36eb092bf0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36eb092bf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36eb092bf0_0_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36eb092bf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c6f919934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c6f91993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c6f919934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c6f91993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6f919934_0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6f91993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c6f919934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c6f91993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c6f919934_0_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c6f91993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c6f919934_0_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c6f91993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36eb092bf0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36eb092bf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36eb092bf0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36eb092bf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2025-2026 Course Matrix Updates</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February 17, 2025</a:t>
            </a:r>
            <a:endParaRPr/>
          </a:p>
        </p:txBody>
      </p:sp>
      <p:pic>
        <p:nvPicPr>
          <p:cNvPr id="69" name="Google Shape;69;p13"/>
          <p:cNvPicPr preferRelativeResize="0"/>
          <p:nvPr/>
        </p:nvPicPr>
        <p:blipFill>
          <a:blip r:embed="rId3">
            <a:alphaModFix/>
          </a:blip>
          <a:stretch>
            <a:fillRect/>
          </a:stretch>
        </p:blipFill>
        <p:spPr>
          <a:xfrm>
            <a:off x="76200" y="4436500"/>
            <a:ext cx="8048626" cy="63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Column Headings (“2025-2026” Tab)</a:t>
            </a:r>
            <a:endParaRPr/>
          </a:p>
        </p:txBody>
      </p:sp>
      <p:sp>
        <p:nvSpPr>
          <p:cNvPr id="159" name="Google Shape;159;p22"/>
          <p:cNvSpPr txBox="1"/>
          <p:nvPr>
            <p:ph idx="1" type="body"/>
          </p:nvPr>
        </p:nvSpPr>
        <p:spPr>
          <a:xfrm>
            <a:off x="471900" y="1919075"/>
            <a:ext cx="29856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Instructor(s)</a:t>
            </a:r>
            <a:endParaRPr/>
          </a:p>
          <a:p>
            <a:pPr indent="0" lvl="0" marL="0" rtl="0" algn="l">
              <a:spcBef>
                <a:spcPts val="1600"/>
              </a:spcBef>
              <a:spcAft>
                <a:spcPts val="0"/>
              </a:spcAft>
              <a:buNone/>
            </a:pPr>
            <a:r>
              <a:rPr lang="en"/>
              <a:t>Course Title</a:t>
            </a:r>
            <a:endParaRPr/>
          </a:p>
          <a:p>
            <a:pPr indent="0" lvl="0" marL="0" rtl="0" algn="l">
              <a:spcBef>
                <a:spcPts val="1600"/>
              </a:spcBef>
              <a:spcAft>
                <a:spcPts val="0"/>
              </a:spcAft>
              <a:buNone/>
            </a:pPr>
            <a:r>
              <a:rPr lang="en"/>
              <a:t>Days, Start Time, End Time, </a:t>
            </a:r>
            <a:endParaRPr/>
          </a:p>
          <a:p>
            <a:pPr indent="0" lvl="0" marL="0" rtl="0" algn="l">
              <a:spcBef>
                <a:spcPts val="1600"/>
              </a:spcBef>
              <a:spcAft>
                <a:spcPts val="0"/>
              </a:spcAft>
              <a:buNone/>
            </a:pPr>
            <a:r>
              <a:rPr lang="en"/>
              <a:t>CAP</a:t>
            </a:r>
            <a:endParaRPr/>
          </a:p>
          <a:p>
            <a:pPr indent="0" lvl="0" marL="0" rtl="0" algn="l">
              <a:spcBef>
                <a:spcPts val="1600"/>
              </a:spcBef>
              <a:spcAft>
                <a:spcPts val="0"/>
              </a:spcAft>
              <a:buNone/>
            </a:pPr>
            <a:r>
              <a:rPr lang="en"/>
              <a:t>Registration Status</a:t>
            </a:r>
            <a:endParaRPr/>
          </a:p>
          <a:p>
            <a:pPr indent="0" lvl="0" marL="0" rtl="0" algn="l">
              <a:spcBef>
                <a:spcPts val="1600"/>
              </a:spcBef>
              <a:spcAft>
                <a:spcPts val="1600"/>
              </a:spcAft>
              <a:buNone/>
            </a:pPr>
            <a:r>
              <a:t/>
            </a:r>
            <a:endParaRPr/>
          </a:p>
        </p:txBody>
      </p:sp>
      <p:pic>
        <p:nvPicPr>
          <p:cNvPr id="160" name="Google Shape;160;p22"/>
          <p:cNvPicPr preferRelativeResize="0"/>
          <p:nvPr/>
        </p:nvPicPr>
        <p:blipFill>
          <a:blip r:embed="rId3">
            <a:alphaModFix/>
          </a:blip>
          <a:stretch>
            <a:fillRect/>
          </a:stretch>
        </p:blipFill>
        <p:spPr>
          <a:xfrm>
            <a:off x="1542725" y="4629275"/>
            <a:ext cx="6080444" cy="433925"/>
          </a:xfrm>
          <a:prstGeom prst="rect">
            <a:avLst/>
          </a:prstGeom>
          <a:noFill/>
          <a:ln>
            <a:noFill/>
          </a:ln>
        </p:spPr>
      </p:pic>
      <p:sp>
        <p:nvSpPr>
          <p:cNvPr id="161" name="Google Shape;161;p22"/>
          <p:cNvSpPr txBox="1"/>
          <p:nvPr>
            <p:ph idx="1" type="body"/>
          </p:nvPr>
        </p:nvSpPr>
        <p:spPr>
          <a:xfrm>
            <a:off x="5243925" y="1919075"/>
            <a:ext cx="29856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Course Type</a:t>
            </a:r>
            <a:endParaRPr/>
          </a:p>
          <a:p>
            <a:pPr indent="0" lvl="0" marL="0" rtl="0" algn="l">
              <a:spcBef>
                <a:spcPts val="1600"/>
              </a:spcBef>
              <a:spcAft>
                <a:spcPts val="0"/>
              </a:spcAft>
              <a:buNone/>
            </a:pPr>
            <a:r>
              <a:rPr lang="en"/>
              <a:t>Staffed By</a:t>
            </a:r>
            <a:endParaRPr/>
          </a:p>
          <a:p>
            <a:pPr indent="0" lvl="0" marL="0" rtl="0" algn="l">
              <a:spcBef>
                <a:spcPts val="1600"/>
              </a:spcBef>
              <a:spcAft>
                <a:spcPts val="0"/>
              </a:spcAft>
              <a:buNone/>
            </a:pPr>
            <a:r>
              <a:rPr lang="en"/>
              <a:t>Room Assignment</a:t>
            </a:r>
            <a:endParaRPr/>
          </a:p>
          <a:p>
            <a:pPr indent="0" lvl="0" marL="0" rtl="0" algn="l">
              <a:spcBef>
                <a:spcPts val="1600"/>
              </a:spcBef>
              <a:spcAft>
                <a:spcPts val="0"/>
              </a:spcAft>
              <a:buNone/>
            </a:pPr>
            <a:r>
              <a:rPr lang="en">
                <a:solidFill>
                  <a:srgbClr val="FF0000"/>
                </a:solidFill>
              </a:rPr>
              <a:t>Listed</a:t>
            </a:r>
            <a:endParaRPr>
              <a:solidFill>
                <a:srgbClr val="FF0000"/>
              </a:solidFill>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Enrollment</a:t>
            </a:r>
            <a:r>
              <a:rPr lang="en"/>
              <a:t> Status</a:t>
            </a:r>
            <a:endParaRPr/>
          </a:p>
        </p:txBody>
      </p:sp>
      <p:sp>
        <p:nvSpPr>
          <p:cNvPr id="167" name="Google Shape;167;p23"/>
          <p:cNvSpPr txBox="1"/>
          <p:nvPr>
            <p:ph idx="1" type="body"/>
          </p:nvPr>
        </p:nvSpPr>
        <p:spPr>
          <a:xfrm>
            <a:off x="471900" y="1757150"/>
            <a:ext cx="8095200" cy="278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000" u="sng"/>
              <a:t>Enrollment Status</a:t>
            </a:r>
            <a:endParaRPr b="1" i="1" sz="1000" u="sng"/>
          </a:p>
          <a:p>
            <a:pPr indent="0" lvl="0" marL="0" rtl="0" algn="l">
              <a:lnSpc>
                <a:spcPct val="100000"/>
              </a:lnSpc>
              <a:spcBef>
                <a:spcPts val="0"/>
              </a:spcBef>
              <a:spcAft>
                <a:spcPts val="0"/>
              </a:spcAft>
              <a:buNone/>
            </a:pPr>
            <a:r>
              <a:rPr lang="en" sz="1000"/>
              <a:t>Enrollment Status established whether and how students may register for classes. These options can be modified throughout the registration period.</a:t>
            </a:r>
            <a:endParaRPr sz="1000"/>
          </a:p>
          <a:p>
            <a:pPr indent="0" lvl="0" marL="0" rtl="0" algn="l">
              <a:lnSpc>
                <a:spcPct val="100000"/>
              </a:lnSpc>
              <a:spcBef>
                <a:spcPts val="0"/>
              </a:spcBef>
              <a:spcAft>
                <a:spcPts val="0"/>
              </a:spcAft>
              <a:buNone/>
            </a:pPr>
            <a:r>
              <a:t/>
            </a:r>
            <a:endParaRPr sz="1000"/>
          </a:p>
          <a:p>
            <a:pPr indent="0" lvl="0" marL="0" rtl="0" algn="l">
              <a:lnSpc>
                <a:spcPct val="100000"/>
              </a:lnSpc>
              <a:spcBef>
                <a:spcPts val="0"/>
              </a:spcBef>
              <a:spcAft>
                <a:spcPts val="0"/>
              </a:spcAft>
              <a:buNone/>
            </a:pPr>
            <a:r>
              <a:rPr b="1" lang="en" sz="1000"/>
              <a:t>Open for Enrollment (auto-fill Wait List)</a:t>
            </a:r>
            <a:endParaRPr b="1" sz="1000"/>
          </a:p>
          <a:p>
            <a:pPr indent="0" lvl="0" marL="0" rtl="0" algn="l">
              <a:lnSpc>
                <a:spcPct val="100000"/>
              </a:lnSpc>
              <a:spcBef>
                <a:spcPts val="0"/>
              </a:spcBef>
              <a:spcAft>
                <a:spcPts val="0"/>
              </a:spcAft>
              <a:buNone/>
            </a:pPr>
            <a:r>
              <a:rPr lang="en" sz="1000"/>
              <a:t>By default, classes are open to enrollment. Eligible students can register until the cap is reached after which a waitlist will be activated. Students from the waitlist will be enrolled in chronological order if and when enrolled students drop the course.</a:t>
            </a:r>
            <a:endParaRPr sz="1000"/>
          </a:p>
          <a:p>
            <a:pPr indent="0" lvl="0" marL="0" rtl="0" algn="l">
              <a:lnSpc>
                <a:spcPct val="100000"/>
              </a:lnSpc>
              <a:spcBef>
                <a:spcPts val="0"/>
              </a:spcBef>
              <a:spcAft>
                <a:spcPts val="0"/>
              </a:spcAft>
              <a:buNone/>
            </a:pPr>
            <a:r>
              <a:t/>
            </a:r>
            <a:endParaRPr sz="1000"/>
          </a:p>
          <a:p>
            <a:pPr indent="0" lvl="0" marL="0" rtl="0" algn="l">
              <a:lnSpc>
                <a:spcPct val="100000"/>
              </a:lnSpc>
              <a:spcBef>
                <a:spcPts val="0"/>
              </a:spcBef>
              <a:spcAft>
                <a:spcPts val="0"/>
              </a:spcAft>
              <a:buNone/>
            </a:pPr>
            <a:r>
              <a:rPr b="1" lang="en" sz="1000"/>
              <a:t>Registration Block (no Adds, self-managed waitlist)</a:t>
            </a:r>
            <a:endParaRPr b="1" sz="1000"/>
          </a:p>
          <a:p>
            <a:pPr indent="0" lvl="0" marL="0" rtl="0" algn="l">
              <a:lnSpc>
                <a:spcPct val="100000"/>
              </a:lnSpc>
              <a:spcBef>
                <a:spcPts val="0"/>
              </a:spcBef>
              <a:spcAft>
                <a:spcPts val="0"/>
              </a:spcAft>
              <a:buNone/>
            </a:pPr>
            <a:r>
              <a:rPr lang="en" sz="1000"/>
              <a:t>Instructors and departments that wish to manually admit students in SSOL from a waitlist can select Registration Block. All students must join a waitlist prior to being admitted into the course. Students can still drop the course during any active registration window.</a:t>
            </a:r>
            <a:endParaRPr sz="1000"/>
          </a:p>
          <a:p>
            <a:pPr indent="0" lvl="0" marL="0" rtl="0" algn="l">
              <a:lnSpc>
                <a:spcPct val="100000"/>
              </a:lnSpc>
              <a:spcBef>
                <a:spcPts val="0"/>
              </a:spcBef>
              <a:spcAft>
                <a:spcPts val="0"/>
              </a:spcAft>
              <a:buNone/>
            </a:pPr>
            <a:r>
              <a:t/>
            </a:r>
            <a:endParaRPr sz="1000"/>
          </a:p>
          <a:p>
            <a:pPr indent="0" lvl="0" marL="0" rtl="0" algn="l">
              <a:lnSpc>
                <a:spcPct val="100000"/>
              </a:lnSpc>
              <a:spcBef>
                <a:spcPts val="0"/>
              </a:spcBef>
              <a:spcAft>
                <a:spcPts val="0"/>
              </a:spcAft>
              <a:buNone/>
            </a:pPr>
            <a:r>
              <a:rPr b="1" lang="en" sz="1000"/>
              <a:t>Closed for Online Registration (no Adds or Drops)</a:t>
            </a:r>
            <a:endParaRPr b="1" sz="1000"/>
          </a:p>
          <a:p>
            <a:pPr indent="0" lvl="0" marL="0" rtl="0" algn="l">
              <a:lnSpc>
                <a:spcPct val="100000"/>
              </a:lnSpc>
              <a:spcBef>
                <a:spcPts val="0"/>
              </a:spcBef>
              <a:spcAft>
                <a:spcPts val="0"/>
              </a:spcAft>
              <a:buNone/>
            </a:pPr>
            <a:r>
              <a:rPr lang="en" sz="1000"/>
              <a:t>Closing a section for online registration is only useful when students should not be able to drop a course. There are limited use cases for this option since the majority of sections should allow students to drop a course. </a:t>
            </a:r>
            <a:endParaRPr sz="1000"/>
          </a:p>
          <a:p>
            <a:pPr indent="0" lvl="0" marL="0" rtl="0" algn="l">
              <a:lnSpc>
                <a:spcPct val="100000"/>
              </a:lnSpc>
              <a:spcBef>
                <a:spcPts val="1000"/>
              </a:spcBef>
              <a:spcAft>
                <a:spcPts val="1600"/>
              </a:spcAft>
              <a:buNone/>
            </a:pPr>
            <a:r>
              <a:rPr lang="en" sz="1000">
                <a:solidFill>
                  <a:schemeClr val="accent6"/>
                </a:solidFill>
              </a:rPr>
              <a:t>Wait List Status, Wait List Type, and Wait List Deactivation Date are new fields that will be referenced in the new Vergil Registration and Enrollment platform.</a:t>
            </a:r>
            <a:endParaRPr sz="1000">
              <a:solidFill>
                <a:schemeClr val="accent6"/>
              </a:solidFill>
            </a:endParaRPr>
          </a:p>
        </p:txBody>
      </p:sp>
      <p:pic>
        <p:nvPicPr>
          <p:cNvPr id="168" name="Google Shape;168;p23"/>
          <p:cNvPicPr preferRelativeResize="0"/>
          <p:nvPr/>
        </p:nvPicPr>
        <p:blipFill>
          <a:blip r:embed="rId3">
            <a:alphaModFix/>
          </a:blip>
          <a:stretch>
            <a:fillRect/>
          </a:stretch>
        </p:blipFill>
        <p:spPr>
          <a:xfrm>
            <a:off x="1542725" y="4629275"/>
            <a:ext cx="6080444" cy="433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 List &amp; Assignments</a:t>
            </a:r>
            <a:endParaRPr/>
          </a:p>
        </p:txBody>
      </p:sp>
      <p:sp>
        <p:nvSpPr>
          <p:cNvPr id="174" name="Google Shape;174;p24"/>
          <p:cNvSpPr txBox="1"/>
          <p:nvPr>
            <p:ph idx="1" type="body"/>
          </p:nvPr>
        </p:nvSpPr>
        <p:spPr>
          <a:xfrm>
            <a:off x="471900" y="1919075"/>
            <a:ext cx="29856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Name</a:t>
            </a:r>
            <a:endParaRPr/>
          </a:p>
          <a:p>
            <a:pPr indent="0" lvl="0" marL="0" rtl="0" algn="l">
              <a:spcBef>
                <a:spcPts val="1600"/>
              </a:spcBef>
              <a:spcAft>
                <a:spcPts val="0"/>
              </a:spcAft>
              <a:buNone/>
            </a:pPr>
            <a:r>
              <a:rPr lang="en"/>
              <a:t>UNI</a:t>
            </a:r>
            <a:endParaRPr/>
          </a:p>
          <a:p>
            <a:pPr indent="0" lvl="0" marL="0" rtl="0" algn="l">
              <a:spcBef>
                <a:spcPts val="1600"/>
              </a:spcBef>
              <a:spcAft>
                <a:spcPts val="1600"/>
              </a:spcAft>
              <a:buNone/>
            </a:pPr>
            <a:r>
              <a:t/>
            </a:r>
            <a:endParaRPr/>
          </a:p>
        </p:txBody>
      </p:sp>
      <p:pic>
        <p:nvPicPr>
          <p:cNvPr id="175" name="Google Shape;175;p24"/>
          <p:cNvPicPr preferRelativeResize="0"/>
          <p:nvPr/>
        </p:nvPicPr>
        <p:blipFill>
          <a:blip r:embed="rId3">
            <a:alphaModFix/>
          </a:blip>
          <a:stretch>
            <a:fillRect/>
          </a:stretch>
        </p:blipFill>
        <p:spPr>
          <a:xfrm>
            <a:off x="1542725" y="4629275"/>
            <a:ext cx="6080444" cy="433925"/>
          </a:xfrm>
          <a:prstGeom prst="rect">
            <a:avLst/>
          </a:prstGeom>
          <a:noFill/>
          <a:ln>
            <a:noFill/>
          </a:ln>
        </p:spPr>
      </p:pic>
      <p:sp>
        <p:nvSpPr>
          <p:cNvPr id="176" name="Google Shape;176;p24"/>
          <p:cNvSpPr txBox="1"/>
          <p:nvPr>
            <p:ph idx="1" type="body"/>
          </p:nvPr>
        </p:nvSpPr>
        <p:spPr>
          <a:xfrm>
            <a:off x="5243925" y="1919075"/>
            <a:ext cx="29856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Course Information</a:t>
            </a:r>
            <a:endParaRPr/>
          </a:p>
          <a:p>
            <a:pPr indent="0" lvl="0" marL="0" rtl="0" algn="l">
              <a:spcBef>
                <a:spcPts val="1600"/>
              </a:spcBef>
              <a:spcAft>
                <a:spcPts val="0"/>
              </a:spcAft>
              <a:buNone/>
            </a:pPr>
            <a:r>
              <a:rPr lang="en"/>
              <a:t>Instructor</a:t>
            </a:r>
            <a:endParaRPr/>
          </a:p>
          <a:p>
            <a:pPr indent="0" lvl="0" marL="0" rtl="0" algn="l">
              <a:spcBef>
                <a:spcPts val="1600"/>
              </a:spcBef>
              <a:spcAft>
                <a:spcPts val="0"/>
              </a:spcAft>
              <a:buNone/>
            </a:pPr>
            <a:r>
              <a:rPr lang="en"/>
              <a:t>TA Assigned - </a:t>
            </a:r>
            <a:r>
              <a:rPr lang="en"/>
              <a:t>Multiple</a:t>
            </a:r>
            <a:r>
              <a:rPr lang="en"/>
              <a:t> Selection Field</a:t>
            </a:r>
            <a:endParaRPr/>
          </a:p>
          <a:p>
            <a:pPr indent="0" lvl="0" marL="0" rtl="0" algn="l">
              <a:spcBef>
                <a:spcPts val="1600"/>
              </a:spcBef>
              <a:spcAft>
                <a:spcPts val="0"/>
              </a:spcAft>
              <a:buNone/>
            </a:pPr>
            <a:r>
              <a:rPr lang="en"/>
              <a:t>Send Recitation Scheduling Notification</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Data Tab</a:t>
            </a:r>
            <a:endParaRPr/>
          </a:p>
        </p:txBody>
      </p:sp>
      <p:sp>
        <p:nvSpPr>
          <p:cNvPr id="182" name="Google Shape;182;p2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Data tab is where you can update consistent information such as instructor names and UNIs, as well as course titles and numbers. This data serves as the foundation for the spreadsheet and automatically populates certain fields. Any changes to this information should only be made after notifying the spreadsheet owner.</a:t>
            </a:r>
            <a:endParaRPr/>
          </a:p>
          <a:p>
            <a:pPr indent="0" lvl="0" marL="0" rtl="0" algn="l">
              <a:spcBef>
                <a:spcPts val="1600"/>
              </a:spcBef>
              <a:spcAft>
                <a:spcPts val="1600"/>
              </a:spcAft>
              <a:buNone/>
            </a:pPr>
            <a:r>
              <a:t/>
            </a:r>
            <a:endParaRPr/>
          </a:p>
        </p:txBody>
      </p:sp>
      <p:pic>
        <p:nvPicPr>
          <p:cNvPr id="183" name="Google Shape;183;p25"/>
          <p:cNvPicPr preferRelativeResize="0"/>
          <p:nvPr/>
        </p:nvPicPr>
        <p:blipFill>
          <a:blip r:embed="rId3">
            <a:alphaModFix/>
          </a:blip>
          <a:stretch>
            <a:fillRect/>
          </a:stretch>
        </p:blipFill>
        <p:spPr>
          <a:xfrm>
            <a:off x="1542725" y="4629275"/>
            <a:ext cx="6080444" cy="433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txBox="1"/>
          <p:nvPr>
            <p:ph type="title"/>
          </p:nvPr>
        </p:nvSpPr>
        <p:spPr>
          <a:xfrm>
            <a:off x="460950" y="981075"/>
            <a:ext cx="8222100" cy="273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Thank you for attending this training! Your participation and engagement are truly appreciated. I hope the session provided valuable insights and helped you feel more confident in using the system. Your contributions make a difference, and we appreciate your effort in keeping everything accurate and up to date. If you have any questions, don’t hesitate to reach out. Thanks again!</a:t>
            </a:r>
            <a:endParaRPr sz="1800"/>
          </a:p>
        </p:txBody>
      </p:sp>
      <p:pic>
        <p:nvPicPr>
          <p:cNvPr id="189" name="Google Shape;189;p26"/>
          <p:cNvPicPr preferRelativeResize="0"/>
          <p:nvPr/>
        </p:nvPicPr>
        <p:blipFill>
          <a:blip r:embed="rId3">
            <a:alphaModFix/>
          </a:blip>
          <a:stretch>
            <a:fillRect/>
          </a:stretch>
        </p:blipFill>
        <p:spPr>
          <a:xfrm>
            <a:off x="152400" y="4421175"/>
            <a:ext cx="8839201" cy="630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265500" y="1718250"/>
            <a:ext cx="4045200" cy="170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Audience</a:t>
            </a:r>
            <a:endParaRPr/>
          </a:p>
        </p:txBody>
      </p:sp>
      <p:sp>
        <p:nvSpPr>
          <p:cNvPr id="75" name="Google Shape;75;p1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Program Managers</a:t>
            </a:r>
            <a:endParaRPr/>
          </a:p>
          <a:p>
            <a:pPr indent="-342900" lvl="0" marL="457200" rtl="0" algn="l">
              <a:spcBef>
                <a:spcPts val="1600"/>
              </a:spcBef>
              <a:spcAft>
                <a:spcPts val="0"/>
              </a:spcAft>
              <a:buSzPts val="1800"/>
              <a:buChar char="●"/>
            </a:pPr>
            <a:r>
              <a:rPr lang="en"/>
              <a:t>Vice Chair</a:t>
            </a:r>
            <a:endParaRPr/>
          </a:p>
          <a:p>
            <a:pPr indent="-342900" lvl="0" marL="457200" rtl="0" algn="l">
              <a:spcBef>
                <a:spcPts val="1600"/>
              </a:spcBef>
              <a:spcAft>
                <a:spcPts val="0"/>
              </a:spcAft>
              <a:buSzPts val="1800"/>
              <a:buChar char="●"/>
            </a:pPr>
            <a:r>
              <a:rPr lang="en"/>
              <a:t>Coordinators</a:t>
            </a:r>
            <a:endParaRPr/>
          </a:p>
          <a:p>
            <a:pPr indent="-342900" lvl="0" marL="457200" rtl="0" algn="l">
              <a:spcBef>
                <a:spcPts val="1600"/>
              </a:spcBef>
              <a:spcAft>
                <a:spcPts val="1600"/>
              </a:spcAft>
              <a:buSzPts val="1800"/>
              <a:buChar char="●"/>
            </a:pPr>
            <a:r>
              <a:rPr lang="en"/>
              <a:t>Common Econ-Help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Objective</a:t>
            </a:r>
            <a:endParaRPr/>
          </a:p>
        </p:txBody>
      </p:sp>
      <p:sp>
        <p:nvSpPr>
          <p:cNvPr id="81" name="Google Shape;81;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Matrix has evolved through many iterations, each update bringing us closer to a more efficient and valuable system. Its true strength lies in the collective effort of everyone who contributes to keeping the information current.</a:t>
            </a:r>
            <a:r>
              <a:rPr lang="en"/>
              <a:t> </a:t>
            </a:r>
            <a:endParaRPr/>
          </a:p>
        </p:txBody>
      </p:sp>
      <p:pic>
        <p:nvPicPr>
          <p:cNvPr id="82" name="Google Shape;82;p15"/>
          <p:cNvPicPr preferRelativeResize="0"/>
          <p:nvPr/>
        </p:nvPicPr>
        <p:blipFill rotWithShape="1">
          <a:blip r:embed="rId3">
            <a:alphaModFix/>
          </a:blip>
          <a:srcRect b="0" l="3323" r="3332" t="0"/>
          <a:stretch/>
        </p:blipFill>
        <p:spPr>
          <a:xfrm>
            <a:off x="650576" y="3304422"/>
            <a:ext cx="1666876" cy="901324"/>
          </a:xfrm>
          <a:prstGeom prst="rect">
            <a:avLst/>
          </a:prstGeom>
          <a:noFill/>
          <a:ln>
            <a:noFill/>
          </a:ln>
        </p:spPr>
      </p:pic>
      <p:pic>
        <p:nvPicPr>
          <p:cNvPr id="83" name="Google Shape;83;p15"/>
          <p:cNvPicPr preferRelativeResize="0"/>
          <p:nvPr/>
        </p:nvPicPr>
        <p:blipFill>
          <a:blip r:embed="rId4">
            <a:alphaModFix/>
          </a:blip>
          <a:stretch>
            <a:fillRect/>
          </a:stretch>
        </p:blipFill>
        <p:spPr>
          <a:xfrm>
            <a:off x="2441275" y="3304425"/>
            <a:ext cx="1711623" cy="901324"/>
          </a:xfrm>
          <a:prstGeom prst="rect">
            <a:avLst/>
          </a:prstGeom>
          <a:noFill/>
          <a:ln>
            <a:noFill/>
          </a:ln>
        </p:spPr>
      </p:pic>
      <p:pic>
        <p:nvPicPr>
          <p:cNvPr id="84" name="Google Shape;84;p15"/>
          <p:cNvPicPr preferRelativeResize="0"/>
          <p:nvPr/>
        </p:nvPicPr>
        <p:blipFill>
          <a:blip r:embed="rId5">
            <a:alphaModFix/>
          </a:blip>
          <a:stretch>
            <a:fillRect/>
          </a:stretch>
        </p:blipFill>
        <p:spPr>
          <a:xfrm>
            <a:off x="4276725" y="3304424"/>
            <a:ext cx="1927589" cy="901324"/>
          </a:xfrm>
          <a:prstGeom prst="rect">
            <a:avLst/>
          </a:prstGeom>
          <a:noFill/>
          <a:ln>
            <a:noFill/>
          </a:ln>
        </p:spPr>
      </p:pic>
      <p:pic>
        <p:nvPicPr>
          <p:cNvPr id="85" name="Google Shape;85;p15"/>
          <p:cNvPicPr preferRelativeResize="0"/>
          <p:nvPr/>
        </p:nvPicPr>
        <p:blipFill>
          <a:blip r:embed="rId6">
            <a:alphaModFix/>
          </a:blip>
          <a:stretch>
            <a:fillRect/>
          </a:stretch>
        </p:blipFill>
        <p:spPr>
          <a:xfrm>
            <a:off x="6328157" y="3304425"/>
            <a:ext cx="1913517" cy="901324"/>
          </a:xfrm>
          <a:prstGeom prst="rect">
            <a:avLst/>
          </a:prstGeom>
          <a:noFill/>
          <a:ln>
            <a:noFill/>
          </a:ln>
        </p:spPr>
      </p:pic>
      <p:pic>
        <p:nvPicPr>
          <p:cNvPr id="86" name="Google Shape;86;p15"/>
          <p:cNvPicPr preferRelativeResize="0"/>
          <p:nvPr/>
        </p:nvPicPr>
        <p:blipFill>
          <a:blip r:embed="rId7">
            <a:alphaModFix/>
          </a:blip>
          <a:stretch>
            <a:fillRect/>
          </a:stretch>
        </p:blipFill>
        <p:spPr>
          <a:xfrm>
            <a:off x="1542725" y="4629275"/>
            <a:ext cx="6080444" cy="433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title"/>
          </p:nvPr>
        </p:nvSpPr>
        <p:spPr>
          <a:xfrm>
            <a:off x="265500" y="1718250"/>
            <a:ext cx="4045200" cy="170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Updated Features</a:t>
            </a:r>
            <a:endParaRPr/>
          </a:p>
        </p:txBody>
      </p:sp>
      <p:sp>
        <p:nvSpPr>
          <p:cNvPr id="92" name="Google Shape;92;p1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Adding Instructor(s)</a:t>
            </a:r>
            <a:endParaRPr/>
          </a:p>
          <a:p>
            <a:pPr indent="-342900" lvl="0" marL="457200" rtl="0" algn="l">
              <a:spcBef>
                <a:spcPts val="1600"/>
              </a:spcBef>
              <a:spcAft>
                <a:spcPts val="0"/>
              </a:spcAft>
              <a:buSzPts val="1800"/>
              <a:buChar char="●"/>
            </a:pPr>
            <a:r>
              <a:rPr lang="en"/>
              <a:t>Auto-Populates Information</a:t>
            </a:r>
            <a:endParaRPr/>
          </a:p>
          <a:p>
            <a:pPr indent="-342900" lvl="0" marL="457200" rtl="0" algn="l">
              <a:spcBef>
                <a:spcPts val="1600"/>
              </a:spcBef>
              <a:spcAft>
                <a:spcPts val="0"/>
              </a:spcAft>
              <a:buSzPts val="1800"/>
              <a:buChar char="●"/>
            </a:pPr>
            <a:r>
              <a:rPr lang="en"/>
              <a:t>Teaching Assignments</a:t>
            </a:r>
            <a:endParaRPr/>
          </a:p>
          <a:p>
            <a:pPr indent="-342900" lvl="0" marL="457200" rtl="0" algn="l">
              <a:spcBef>
                <a:spcPts val="1600"/>
              </a:spcBef>
              <a:spcAft>
                <a:spcPts val="0"/>
              </a:spcAft>
              <a:buSzPts val="1800"/>
              <a:buChar char="●"/>
            </a:pPr>
            <a:r>
              <a:rPr lang="en"/>
              <a:t>TA Assignments</a:t>
            </a:r>
            <a:endParaRPr/>
          </a:p>
          <a:p>
            <a:pPr indent="-342900" lvl="0" marL="457200" rtl="0" algn="l">
              <a:spcBef>
                <a:spcPts val="1600"/>
              </a:spcBef>
              <a:spcAft>
                <a:spcPts val="0"/>
              </a:spcAft>
              <a:buSzPts val="1800"/>
              <a:buChar char="●"/>
            </a:pPr>
            <a:r>
              <a:rPr lang="en"/>
              <a:t>Auto-Notifications</a:t>
            </a:r>
            <a:endParaRPr/>
          </a:p>
          <a:p>
            <a:pPr indent="-342900" lvl="0" marL="457200" rtl="0" algn="l">
              <a:spcBef>
                <a:spcPts val="1600"/>
              </a:spcBef>
              <a:spcAft>
                <a:spcPts val="1600"/>
              </a:spcAft>
              <a:buSzPts val="1800"/>
              <a:buChar char="●"/>
            </a:pPr>
            <a:r>
              <a:rPr lang="en"/>
              <a:t>Data Collection for Next Version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Procedure</a:t>
            </a:r>
            <a:endParaRPr/>
          </a:p>
        </p:txBody>
      </p:sp>
      <p:pic>
        <p:nvPicPr>
          <p:cNvPr id="98" name="Google Shape;98;p17"/>
          <p:cNvPicPr preferRelativeResize="0"/>
          <p:nvPr/>
        </p:nvPicPr>
        <p:blipFill>
          <a:blip r:embed="rId3">
            <a:alphaModFix/>
          </a:blip>
          <a:stretch>
            <a:fillRect/>
          </a:stretch>
        </p:blipFill>
        <p:spPr>
          <a:xfrm>
            <a:off x="152400" y="4421175"/>
            <a:ext cx="8839201" cy="6308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p:nvPr/>
        </p:nvSpPr>
        <p:spPr>
          <a:xfrm>
            <a:off x="340934" y="2199000"/>
            <a:ext cx="1872300" cy="745500"/>
          </a:xfrm>
          <a:prstGeom prst="homePlate">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04" name="Google Shape;104;p18"/>
          <p:cNvSpPr txBox="1"/>
          <p:nvPr>
            <p:ph idx="4294967295" type="body"/>
          </p:nvPr>
        </p:nvSpPr>
        <p:spPr>
          <a:xfrm>
            <a:off x="340923" y="2336550"/>
            <a:ext cx="14556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1"/>
                </a:solidFill>
              </a:rPr>
              <a:t>Prior to Sharing</a:t>
            </a:r>
            <a:endParaRPr>
              <a:solidFill>
                <a:schemeClr val="lt1"/>
              </a:solidFill>
            </a:endParaRPr>
          </a:p>
        </p:txBody>
      </p:sp>
      <p:grpSp>
        <p:nvGrpSpPr>
          <p:cNvPr id="105" name="Google Shape;105;p18"/>
          <p:cNvGrpSpPr/>
          <p:nvPr/>
        </p:nvGrpSpPr>
        <p:grpSpPr>
          <a:xfrm>
            <a:off x="912820" y="1610215"/>
            <a:ext cx="198900" cy="593656"/>
            <a:chOff x="777447" y="1610215"/>
            <a:chExt cx="198900" cy="593656"/>
          </a:xfrm>
        </p:grpSpPr>
        <p:cxnSp>
          <p:nvCxnSpPr>
            <p:cNvPr id="106" name="Google Shape;106;p18"/>
            <p:cNvCxnSpPr/>
            <p:nvPr/>
          </p:nvCxnSpPr>
          <p:spPr>
            <a:xfrm>
              <a:off x="876909" y="1649171"/>
              <a:ext cx="0" cy="554700"/>
            </a:xfrm>
            <a:prstGeom prst="straightConnector1">
              <a:avLst/>
            </a:prstGeom>
            <a:noFill/>
            <a:ln cap="flat" cmpd="sng" w="9525">
              <a:solidFill>
                <a:schemeClr val="dk2"/>
              </a:solidFill>
              <a:prstDash val="solid"/>
              <a:round/>
              <a:headEnd len="sm" w="sm" type="none"/>
              <a:tailEnd len="sm" w="sm" type="none"/>
            </a:ln>
          </p:spPr>
        </p:cxnSp>
        <p:sp>
          <p:nvSpPr>
            <p:cNvPr id="107" name="Google Shape;107;p18"/>
            <p:cNvSpPr/>
            <p:nvPr/>
          </p:nvSpPr>
          <p:spPr>
            <a:xfrm>
              <a:off x="777447" y="1610215"/>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 name="Google Shape;108;p18"/>
          <p:cNvSpPr txBox="1"/>
          <p:nvPr>
            <p:ph idx="4294967295" type="body"/>
          </p:nvPr>
        </p:nvSpPr>
        <p:spPr>
          <a:xfrm>
            <a:off x="318375" y="374700"/>
            <a:ext cx="2242800" cy="116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Teaching Assignments (Vice Chair) &amp; Faculty Notifications</a:t>
            </a:r>
            <a:endParaRPr sz="1600"/>
          </a:p>
        </p:txBody>
      </p:sp>
      <p:sp>
        <p:nvSpPr>
          <p:cNvPr id="109" name="Google Shape;109;p18"/>
          <p:cNvSpPr/>
          <p:nvPr/>
        </p:nvSpPr>
        <p:spPr>
          <a:xfrm>
            <a:off x="1817054"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10" name="Google Shape;110;p18"/>
          <p:cNvSpPr txBox="1"/>
          <p:nvPr>
            <p:ph idx="4294967295" type="body"/>
          </p:nvPr>
        </p:nvSpPr>
        <p:spPr>
          <a:xfrm>
            <a:off x="2126317"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1"/>
                </a:solidFill>
              </a:rPr>
              <a:t>Data </a:t>
            </a:r>
            <a:endParaRPr>
              <a:solidFill>
                <a:schemeClr val="lt1"/>
              </a:solidFill>
            </a:endParaRPr>
          </a:p>
        </p:txBody>
      </p:sp>
      <p:grpSp>
        <p:nvGrpSpPr>
          <p:cNvPr id="111" name="Google Shape;111;p18"/>
          <p:cNvGrpSpPr/>
          <p:nvPr/>
        </p:nvGrpSpPr>
        <p:grpSpPr>
          <a:xfrm>
            <a:off x="2266282" y="2938958"/>
            <a:ext cx="198900" cy="593656"/>
            <a:chOff x="2223534" y="2938958"/>
            <a:chExt cx="198900" cy="593656"/>
          </a:xfrm>
        </p:grpSpPr>
        <p:cxnSp>
          <p:nvCxnSpPr>
            <p:cNvPr id="112" name="Google Shape;112;p18"/>
            <p:cNvCxnSpPr/>
            <p:nvPr/>
          </p:nvCxnSpPr>
          <p:spPr>
            <a:xfrm rot="10800000">
              <a:off x="2322997" y="2938958"/>
              <a:ext cx="0" cy="554700"/>
            </a:xfrm>
            <a:prstGeom prst="straightConnector1">
              <a:avLst/>
            </a:prstGeom>
            <a:noFill/>
            <a:ln cap="flat" cmpd="sng" w="9525">
              <a:solidFill>
                <a:schemeClr val="dk2"/>
              </a:solidFill>
              <a:prstDash val="solid"/>
              <a:round/>
              <a:headEnd len="sm" w="sm" type="none"/>
              <a:tailEnd len="sm" w="sm" type="none"/>
            </a:ln>
          </p:spPr>
        </p:cxnSp>
        <p:sp>
          <p:nvSpPr>
            <p:cNvPr id="113" name="Google Shape;113;p18"/>
            <p:cNvSpPr/>
            <p:nvPr/>
          </p:nvSpPr>
          <p:spPr>
            <a:xfrm flipH="1" rot="10800000">
              <a:off x="2223534" y="3333714"/>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18"/>
          <p:cNvSpPr txBox="1"/>
          <p:nvPr>
            <p:ph idx="4294967295" type="body"/>
          </p:nvPr>
        </p:nvSpPr>
        <p:spPr>
          <a:xfrm>
            <a:off x="1244323" y="3757725"/>
            <a:ext cx="2565600" cy="1385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Once the information is entered into the “Teaching Load” tab it is transferred to the Main Tab</a:t>
            </a:r>
            <a:endParaRPr sz="1600"/>
          </a:p>
        </p:txBody>
      </p:sp>
      <p:sp>
        <p:nvSpPr>
          <p:cNvPr id="115" name="Google Shape;115;p18"/>
          <p:cNvSpPr/>
          <p:nvPr/>
        </p:nvSpPr>
        <p:spPr>
          <a:xfrm>
            <a:off x="347197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16" name="Google Shape;116;p18"/>
          <p:cNvSpPr txBox="1"/>
          <p:nvPr>
            <p:ph idx="4294967295" type="body"/>
          </p:nvPr>
        </p:nvSpPr>
        <p:spPr>
          <a:xfrm>
            <a:off x="3767755"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1"/>
                </a:solidFill>
              </a:rPr>
              <a:t>Updates</a:t>
            </a:r>
            <a:endParaRPr>
              <a:solidFill>
                <a:schemeClr val="lt1"/>
              </a:solidFill>
            </a:endParaRPr>
          </a:p>
        </p:txBody>
      </p:sp>
      <p:grpSp>
        <p:nvGrpSpPr>
          <p:cNvPr id="117" name="Google Shape;117;p18"/>
          <p:cNvGrpSpPr/>
          <p:nvPr/>
        </p:nvGrpSpPr>
        <p:grpSpPr>
          <a:xfrm>
            <a:off x="4058732" y="1610215"/>
            <a:ext cx="198900" cy="593656"/>
            <a:chOff x="3918084" y="1610215"/>
            <a:chExt cx="198900" cy="593656"/>
          </a:xfrm>
        </p:grpSpPr>
        <p:cxnSp>
          <p:nvCxnSpPr>
            <p:cNvPr id="118" name="Google Shape;118;p18"/>
            <p:cNvCxnSpPr/>
            <p:nvPr/>
          </p:nvCxnSpPr>
          <p:spPr>
            <a:xfrm>
              <a:off x="4017546" y="1649171"/>
              <a:ext cx="0" cy="554700"/>
            </a:xfrm>
            <a:prstGeom prst="straightConnector1">
              <a:avLst/>
            </a:prstGeom>
            <a:noFill/>
            <a:ln cap="flat" cmpd="sng" w="9525">
              <a:solidFill>
                <a:schemeClr val="dk2"/>
              </a:solidFill>
              <a:prstDash val="solid"/>
              <a:round/>
              <a:headEnd len="sm" w="sm" type="none"/>
              <a:tailEnd len="sm" w="sm" type="none"/>
            </a:ln>
          </p:spPr>
        </p:cxnSp>
        <p:sp>
          <p:nvSpPr>
            <p:cNvPr id="119" name="Google Shape;119;p18"/>
            <p:cNvSpPr/>
            <p:nvPr/>
          </p:nvSpPr>
          <p:spPr>
            <a:xfrm>
              <a:off x="3918084" y="1610215"/>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 name="Google Shape;120;p18"/>
          <p:cNvSpPr txBox="1"/>
          <p:nvPr>
            <p:ph idx="4294967295" type="body"/>
          </p:nvPr>
        </p:nvSpPr>
        <p:spPr>
          <a:xfrm>
            <a:off x="3304094" y="374700"/>
            <a:ext cx="2242800" cy="90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Manager’s and Coordinators</a:t>
            </a:r>
            <a:endParaRPr sz="1600"/>
          </a:p>
        </p:txBody>
      </p:sp>
      <p:sp>
        <p:nvSpPr>
          <p:cNvPr id="121" name="Google Shape;121;p18"/>
          <p:cNvSpPr/>
          <p:nvPr/>
        </p:nvSpPr>
        <p:spPr>
          <a:xfrm>
            <a:off x="512689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2" name="Google Shape;122;p18"/>
          <p:cNvSpPr txBox="1"/>
          <p:nvPr>
            <p:ph idx="4294967295" type="body"/>
          </p:nvPr>
        </p:nvSpPr>
        <p:spPr>
          <a:xfrm>
            <a:off x="5416699"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1"/>
                </a:solidFill>
              </a:rPr>
              <a:t>Scheduling</a:t>
            </a:r>
            <a:endParaRPr>
              <a:solidFill>
                <a:schemeClr val="lt1"/>
              </a:solidFill>
            </a:endParaRPr>
          </a:p>
        </p:txBody>
      </p:sp>
      <p:grpSp>
        <p:nvGrpSpPr>
          <p:cNvPr id="123" name="Google Shape;123;p18"/>
          <p:cNvGrpSpPr/>
          <p:nvPr/>
        </p:nvGrpSpPr>
        <p:grpSpPr>
          <a:xfrm>
            <a:off x="5973070" y="2938958"/>
            <a:ext cx="198900" cy="593656"/>
            <a:chOff x="5958946" y="2938958"/>
            <a:chExt cx="198900" cy="593656"/>
          </a:xfrm>
        </p:grpSpPr>
        <p:cxnSp>
          <p:nvCxnSpPr>
            <p:cNvPr id="124" name="Google Shape;124;p18"/>
            <p:cNvCxnSpPr/>
            <p:nvPr/>
          </p:nvCxnSpPr>
          <p:spPr>
            <a:xfrm rot="10800000">
              <a:off x="6058409" y="2938958"/>
              <a:ext cx="0" cy="554700"/>
            </a:xfrm>
            <a:prstGeom prst="straightConnector1">
              <a:avLst/>
            </a:prstGeom>
            <a:noFill/>
            <a:ln cap="flat" cmpd="sng" w="9525">
              <a:solidFill>
                <a:schemeClr val="dk2"/>
              </a:solidFill>
              <a:prstDash val="solid"/>
              <a:round/>
              <a:headEnd len="sm" w="sm" type="none"/>
              <a:tailEnd len="sm" w="sm" type="none"/>
            </a:ln>
          </p:spPr>
        </p:cxnSp>
        <p:sp>
          <p:nvSpPr>
            <p:cNvPr id="125" name="Google Shape;125;p18"/>
            <p:cNvSpPr/>
            <p:nvPr/>
          </p:nvSpPr>
          <p:spPr>
            <a:xfrm flipH="1" rot="10800000">
              <a:off x="5958946" y="3333714"/>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18"/>
          <p:cNvSpPr txBox="1"/>
          <p:nvPr>
            <p:ph idx="4294967295" type="body"/>
          </p:nvPr>
        </p:nvSpPr>
        <p:spPr>
          <a:xfrm>
            <a:off x="5126902" y="3757725"/>
            <a:ext cx="2242800" cy="90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Updates and Scheduling are started. </a:t>
            </a:r>
            <a:endParaRPr sz="1600"/>
          </a:p>
        </p:txBody>
      </p:sp>
      <p:sp>
        <p:nvSpPr>
          <p:cNvPr id="127" name="Google Shape;127;p18"/>
          <p:cNvSpPr/>
          <p:nvPr/>
        </p:nvSpPr>
        <p:spPr>
          <a:xfrm>
            <a:off x="678181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8" name="Google Shape;128;p18"/>
          <p:cNvSpPr txBox="1"/>
          <p:nvPr>
            <p:ph idx="4294967295" type="body"/>
          </p:nvPr>
        </p:nvSpPr>
        <p:spPr>
          <a:xfrm>
            <a:off x="7111512"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1"/>
                </a:solidFill>
              </a:rPr>
              <a:t>CM</a:t>
            </a:r>
            <a:endParaRPr>
              <a:solidFill>
                <a:schemeClr val="lt1"/>
              </a:solidFill>
            </a:endParaRPr>
          </a:p>
        </p:txBody>
      </p:sp>
      <p:grpSp>
        <p:nvGrpSpPr>
          <p:cNvPr id="129" name="Google Shape;129;p18"/>
          <p:cNvGrpSpPr/>
          <p:nvPr/>
        </p:nvGrpSpPr>
        <p:grpSpPr>
          <a:xfrm>
            <a:off x="7669807" y="1610215"/>
            <a:ext cx="198900" cy="593656"/>
            <a:chOff x="3918084" y="1610215"/>
            <a:chExt cx="198900" cy="593656"/>
          </a:xfrm>
        </p:grpSpPr>
        <p:cxnSp>
          <p:nvCxnSpPr>
            <p:cNvPr id="130" name="Google Shape;130;p18"/>
            <p:cNvCxnSpPr/>
            <p:nvPr/>
          </p:nvCxnSpPr>
          <p:spPr>
            <a:xfrm>
              <a:off x="4017546" y="1649171"/>
              <a:ext cx="0" cy="554700"/>
            </a:xfrm>
            <a:prstGeom prst="straightConnector1">
              <a:avLst/>
            </a:prstGeom>
            <a:noFill/>
            <a:ln cap="flat" cmpd="sng" w="9525">
              <a:solidFill>
                <a:schemeClr val="dk2"/>
              </a:solidFill>
              <a:prstDash val="solid"/>
              <a:round/>
              <a:headEnd len="sm" w="sm" type="none"/>
              <a:tailEnd len="sm" w="sm" type="none"/>
            </a:ln>
          </p:spPr>
        </p:cxnSp>
        <p:sp>
          <p:nvSpPr>
            <p:cNvPr id="131" name="Google Shape;131;p18"/>
            <p:cNvSpPr/>
            <p:nvPr/>
          </p:nvSpPr>
          <p:spPr>
            <a:xfrm>
              <a:off x="3918084" y="1610215"/>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 name="Google Shape;132;p18"/>
          <p:cNvSpPr txBox="1"/>
          <p:nvPr>
            <p:ph idx="4294967295" type="body"/>
          </p:nvPr>
        </p:nvSpPr>
        <p:spPr>
          <a:xfrm>
            <a:off x="6685979" y="374700"/>
            <a:ext cx="2242800" cy="90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Information then entered into Course Management</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Accuracy</a:t>
            </a:r>
            <a:endParaRPr/>
          </a:p>
        </p:txBody>
      </p:sp>
      <p:sp>
        <p:nvSpPr>
          <p:cNvPr id="138" name="Google Shape;138;p19"/>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of the key benefits of the Matrix is that it provides a final, comprehensive record of each course, including its settings and instructors. As we enter and update information, the Matrix serves as the definitive source, ensuring everyone is aligned on what is set. Every update matters—details like room assignments or enrollment caps can make a significant difference in the long run.</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39" name="Google Shape;139;p19"/>
          <p:cNvPicPr preferRelativeResize="0"/>
          <p:nvPr/>
        </p:nvPicPr>
        <p:blipFill>
          <a:blip r:embed="rId3">
            <a:alphaModFix/>
          </a:blip>
          <a:stretch>
            <a:fillRect/>
          </a:stretch>
        </p:blipFill>
        <p:spPr>
          <a:xfrm>
            <a:off x="4530663" y="2019297"/>
            <a:ext cx="4327076" cy="2271725"/>
          </a:xfrm>
          <a:prstGeom prst="rect">
            <a:avLst/>
          </a:prstGeom>
          <a:noFill/>
          <a:ln>
            <a:noFill/>
          </a:ln>
        </p:spPr>
      </p:pic>
      <p:pic>
        <p:nvPicPr>
          <p:cNvPr id="140" name="Google Shape;140;p19"/>
          <p:cNvPicPr preferRelativeResize="0"/>
          <p:nvPr/>
        </p:nvPicPr>
        <p:blipFill>
          <a:blip r:embed="rId4">
            <a:alphaModFix/>
          </a:blip>
          <a:stretch>
            <a:fillRect/>
          </a:stretch>
        </p:blipFill>
        <p:spPr>
          <a:xfrm>
            <a:off x="1531775" y="4629275"/>
            <a:ext cx="6080444" cy="433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Your recommendations matter</a:t>
            </a:r>
            <a:endParaRPr/>
          </a:p>
        </p:txBody>
      </p:sp>
      <p:sp>
        <p:nvSpPr>
          <p:cNvPr id="146" name="Google Shape;146;p2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Your input matters because every detail you add or update helps create a more streamlined and accurate system. When developing and improving systems, even small contributions can save time and effort for everyone. Each update reduces confusion, eliminates extra steps, and ensures that the information we rely on is clear and reliable.</a:t>
            </a:r>
            <a:endParaRPr/>
          </a:p>
        </p:txBody>
      </p:sp>
      <p:pic>
        <p:nvPicPr>
          <p:cNvPr id="147" name="Google Shape;147;p20"/>
          <p:cNvPicPr preferRelativeResize="0"/>
          <p:nvPr/>
        </p:nvPicPr>
        <p:blipFill>
          <a:blip r:embed="rId3">
            <a:alphaModFix/>
          </a:blip>
          <a:stretch>
            <a:fillRect/>
          </a:stretch>
        </p:blipFill>
        <p:spPr>
          <a:xfrm>
            <a:off x="1542725" y="4629275"/>
            <a:ext cx="6080444" cy="433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Step by Step Guide</a:t>
            </a:r>
            <a:endParaRPr/>
          </a:p>
        </p:txBody>
      </p:sp>
      <p:pic>
        <p:nvPicPr>
          <p:cNvPr id="153" name="Google Shape;153;p21"/>
          <p:cNvPicPr preferRelativeResize="0"/>
          <p:nvPr/>
        </p:nvPicPr>
        <p:blipFill>
          <a:blip r:embed="rId3">
            <a:alphaModFix/>
          </a:blip>
          <a:stretch>
            <a:fillRect/>
          </a:stretch>
        </p:blipFill>
        <p:spPr>
          <a:xfrm>
            <a:off x="152400" y="4421175"/>
            <a:ext cx="8839201" cy="6308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