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obo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-bold.fntdata"/><Relationship Id="rId16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Italic.fntdata"/><Relationship Id="rId6" Type="http://schemas.openxmlformats.org/officeDocument/2006/relationships/slide" Target="slides/slide1.xml"/><Relationship Id="rId18" Type="http://schemas.openxmlformats.org/officeDocument/2006/relationships/font" Target="fonts/Robo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f919934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f9199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052a2d4d11_0_5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052a2d4d11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6f919934_0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6f91993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c6f919934_0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c6f91993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052a2d4d11_0_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052a2d4d1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c6f919934_0_2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c6f91993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c6f919934_0_2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c6f919934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052a2d4d11_0_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052a2d4d1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c6f919934_0_1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c6f91993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052a2d4d11_0_1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052a2d4d11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docs.google.com/spreadsheets/u/1/d/1w8bnEEei0U5fYcOJXfA7ItdyXxnUGnQGJ4vFZrZE04Q/copy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ocs.google.com/spreadsheets/u/1/d/1w8bnEEei0U5fYcOJXfA7ItdyXxnUGnQGJ4vFZrZE04Q/copy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Mastering Mail Merge</a:t>
            </a:r>
            <a:endParaRPr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May 13, 2025</a:t>
            </a:r>
            <a:endParaRPr/>
          </a:p>
        </p:txBody>
      </p:sp>
      <p:pic>
        <p:nvPicPr>
          <p:cNvPr id="69" name="Google Shape;6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" y="4436500"/>
            <a:ext cx="8048626" cy="63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2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Steps</a:t>
            </a:r>
            <a:endParaRPr/>
          </a:p>
        </p:txBody>
      </p:sp>
      <p:sp>
        <p:nvSpPr>
          <p:cNvPr id="155" name="Google Shape;155;p22"/>
          <p:cNvSpPr txBox="1"/>
          <p:nvPr>
            <p:ph idx="2" type="body"/>
          </p:nvPr>
        </p:nvSpPr>
        <p:spPr>
          <a:xfrm>
            <a:off x="4769475" y="724200"/>
            <a:ext cx="42045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 sz="1300"/>
              <a:t>Copy the template from: </a:t>
            </a:r>
            <a:r>
              <a:rPr lang="en" sz="1300" u="sng">
                <a:solidFill>
                  <a:schemeClr val="hlink"/>
                </a:solidFill>
                <a:hlinkClick r:id="rId3"/>
              </a:rPr>
              <a:t>Copy Template Here</a:t>
            </a:r>
            <a:r>
              <a:rPr lang="en" sz="1300"/>
              <a:t>.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AutoNum type="alphaLcPeriod"/>
            </a:pPr>
            <a:r>
              <a:rPr lang="en" sz="1300"/>
              <a:t>Edit headers First Name, Last Name, etc.. Do Not Edit “Recipient” or “Email Sent”.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 sz="1300"/>
              <a:t>Compose your email draft. Remember to use the format {{First name}} for fields you want to insert.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AutoNum type="alphaLcPeriod"/>
            </a:pPr>
            <a:r>
              <a:rPr lang="en" sz="1300"/>
              <a:t>Enter the Subject and copy it. Also use {{Recipients}} 	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 sz="1300"/>
              <a:t>Send your Email. 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 sz="1300"/>
              <a:t>Reminders: Don’t edit “Recipient” or “Email Sent” header.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Mail Merge?</a:t>
            </a:r>
            <a:endParaRPr/>
          </a:p>
        </p:txBody>
      </p:sp>
      <p:sp>
        <p:nvSpPr>
          <p:cNvPr id="75" name="Google Shape;75;p14"/>
          <p:cNvSpPr txBox="1"/>
          <p:nvPr>
            <p:ph idx="2" type="body"/>
          </p:nvPr>
        </p:nvSpPr>
        <p:spPr>
          <a:xfrm>
            <a:off x="4939500" y="443650"/>
            <a:ext cx="3837000" cy="3975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Mail Merge is a Microsoft Office feature that allows users to send personalized letters, emails, labels, or envelopes to multiple recipients using a single template and data source.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Components of Mail Merge</a:t>
            </a:r>
            <a:endParaRPr/>
          </a:p>
        </p:txBody>
      </p:sp>
      <p:sp>
        <p:nvSpPr>
          <p:cNvPr id="81" name="Google Shape;81;p1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Main Document: Microsoft Word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Source of your Data: Excel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Place holders (Column titles): &lt;&lt;First Name&gt;&gt;, &lt;&lt;Address&gt;&gt;, etc..   </a:t>
            </a:r>
            <a:endParaRPr/>
          </a:p>
        </p:txBody>
      </p:sp>
      <p:pic>
        <p:nvPicPr>
          <p:cNvPr id="82" name="Google Shape;8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2725" y="4629275"/>
            <a:ext cx="6080444" cy="43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5" title="Microsoft-Word-Logo-1024x640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60925" y="3382125"/>
            <a:ext cx="2044050" cy="1277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Tool Required</a:t>
            </a:r>
            <a:endParaRPr/>
          </a:p>
        </p:txBody>
      </p:sp>
      <p:sp>
        <p:nvSpPr>
          <p:cNvPr id="89" name="Google Shape;89;p16"/>
          <p:cNvSpPr txBox="1"/>
          <p:nvPr>
            <p:ph idx="2" type="body"/>
          </p:nvPr>
        </p:nvSpPr>
        <p:spPr>
          <a:xfrm>
            <a:off x="4769475" y="724200"/>
            <a:ext cx="42045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Microsoft Word (for creating the document)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Microsoft Excel (as data source)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Starting your Mail Merge</a:t>
            </a:r>
            <a:endParaRPr/>
          </a:p>
        </p:txBody>
      </p:sp>
      <p:pic>
        <p:nvPicPr>
          <p:cNvPr id="95" name="Google Shape;9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421175"/>
            <a:ext cx="8839201" cy="6308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/>
          <p:nvPr/>
        </p:nvSpPr>
        <p:spPr>
          <a:xfrm>
            <a:off x="340934" y="2199000"/>
            <a:ext cx="1872300" cy="745500"/>
          </a:xfrm>
          <a:prstGeom prst="homePlate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8"/>
          <p:cNvSpPr txBox="1"/>
          <p:nvPr>
            <p:ph idx="4294967295" type="body"/>
          </p:nvPr>
        </p:nvSpPr>
        <p:spPr>
          <a:xfrm>
            <a:off x="340923" y="2336550"/>
            <a:ext cx="14556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</a:rPr>
              <a:t>I.e. First Name, Last Name, Email, etc..</a:t>
            </a:r>
            <a:endParaRPr sz="1200">
              <a:solidFill>
                <a:schemeClr val="lt1"/>
              </a:solidFill>
            </a:endParaRPr>
          </a:p>
        </p:txBody>
      </p:sp>
      <p:grpSp>
        <p:nvGrpSpPr>
          <p:cNvPr id="102" name="Google Shape;102;p18"/>
          <p:cNvGrpSpPr/>
          <p:nvPr/>
        </p:nvGrpSpPr>
        <p:grpSpPr>
          <a:xfrm>
            <a:off x="912820" y="1610215"/>
            <a:ext cx="198900" cy="593656"/>
            <a:chOff x="777447" y="1610215"/>
            <a:chExt cx="198900" cy="593656"/>
          </a:xfrm>
        </p:grpSpPr>
        <p:cxnSp>
          <p:nvCxnSpPr>
            <p:cNvPr id="103" name="Google Shape;103;p18"/>
            <p:cNvCxnSpPr/>
            <p:nvPr/>
          </p:nvCxnSpPr>
          <p:spPr>
            <a:xfrm>
              <a:off x="876909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4" name="Google Shape;104;p18"/>
            <p:cNvSpPr/>
            <p:nvPr/>
          </p:nvSpPr>
          <p:spPr>
            <a:xfrm>
              <a:off x="777447" y="1610215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5" name="Google Shape;105;p18"/>
          <p:cNvSpPr txBox="1"/>
          <p:nvPr>
            <p:ph idx="4294967295" type="body"/>
          </p:nvPr>
        </p:nvSpPr>
        <p:spPr>
          <a:xfrm>
            <a:off x="318375" y="374700"/>
            <a:ext cx="2242800" cy="116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Create an Excel file and include column headers.</a:t>
            </a:r>
            <a:endParaRPr sz="1600"/>
          </a:p>
        </p:txBody>
      </p:sp>
      <p:sp>
        <p:nvSpPr>
          <p:cNvPr id="106" name="Google Shape;106;p18"/>
          <p:cNvSpPr/>
          <p:nvPr/>
        </p:nvSpPr>
        <p:spPr>
          <a:xfrm>
            <a:off x="1817054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8"/>
          <p:cNvSpPr txBox="1"/>
          <p:nvPr>
            <p:ph idx="4294967295" type="body"/>
          </p:nvPr>
        </p:nvSpPr>
        <p:spPr>
          <a:xfrm>
            <a:off x="2126317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</a:rPr>
              <a:t>Open Word &gt; Go to “Mailings” Tab</a:t>
            </a:r>
            <a:endParaRPr sz="1200">
              <a:solidFill>
                <a:schemeClr val="lt1"/>
              </a:solidFill>
            </a:endParaRPr>
          </a:p>
        </p:txBody>
      </p:sp>
      <p:grpSp>
        <p:nvGrpSpPr>
          <p:cNvPr id="108" name="Google Shape;108;p18"/>
          <p:cNvGrpSpPr/>
          <p:nvPr/>
        </p:nvGrpSpPr>
        <p:grpSpPr>
          <a:xfrm>
            <a:off x="2266282" y="2938958"/>
            <a:ext cx="198900" cy="593656"/>
            <a:chOff x="2223534" y="2938958"/>
            <a:chExt cx="198900" cy="593656"/>
          </a:xfrm>
        </p:grpSpPr>
        <p:cxnSp>
          <p:nvCxnSpPr>
            <p:cNvPr id="109" name="Google Shape;109;p18"/>
            <p:cNvCxnSpPr/>
            <p:nvPr/>
          </p:nvCxnSpPr>
          <p:spPr>
            <a:xfrm rot="10800000">
              <a:off x="2322997" y="2938958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0" name="Google Shape;110;p18"/>
            <p:cNvSpPr/>
            <p:nvPr/>
          </p:nvSpPr>
          <p:spPr>
            <a:xfrm flipH="1" rot="10800000">
              <a:off x="2223534" y="3333714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1" name="Google Shape;111;p18"/>
          <p:cNvSpPr txBox="1"/>
          <p:nvPr>
            <p:ph idx="4294967295" type="body"/>
          </p:nvPr>
        </p:nvSpPr>
        <p:spPr>
          <a:xfrm>
            <a:off x="1244323" y="3757725"/>
            <a:ext cx="2565600" cy="138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Create the main document in MS Word.</a:t>
            </a:r>
            <a:endParaRPr sz="1600"/>
          </a:p>
        </p:txBody>
      </p:sp>
      <p:sp>
        <p:nvSpPr>
          <p:cNvPr id="112" name="Google Shape;112;p18"/>
          <p:cNvSpPr/>
          <p:nvPr/>
        </p:nvSpPr>
        <p:spPr>
          <a:xfrm>
            <a:off x="347197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8"/>
          <p:cNvSpPr txBox="1"/>
          <p:nvPr>
            <p:ph idx="4294967295" type="body"/>
          </p:nvPr>
        </p:nvSpPr>
        <p:spPr>
          <a:xfrm>
            <a:off x="3767755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</a:rPr>
              <a:t>Choose Letters, Email, Label, etc.</a:t>
            </a:r>
            <a:endParaRPr sz="1200">
              <a:solidFill>
                <a:schemeClr val="lt1"/>
              </a:solidFill>
            </a:endParaRPr>
          </a:p>
        </p:txBody>
      </p:sp>
      <p:grpSp>
        <p:nvGrpSpPr>
          <p:cNvPr id="114" name="Google Shape;114;p18"/>
          <p:cNvGrpSpPr/>
          <p:nvPr/>
        </p:nvGrpSpPr>
        <p:grpSpPr>
          <a:xfrm>
            <a:off x="4058732" y="1610215"/>
            <a:ext cx="198900" cy="593656"/>
            <a:chOff x="3918084" y="1610215"/>
            <a:chExt cx="198900" cy="593656"/>
          </a:xfrm>
        </p:grpSpPr>
        <p:cxnSp>
          <p:nvCxnSpPr>
            <p:cNvPr id="115" name="Google Shape;115;p18"/>
            <p:cNvCxnSpPr/>
            <p:nvPr/>
          </p:nvCxnSpPr>
          <p:spPr>
            <a:xfrm>
              <a:off x="4017546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6" name="Google Shape;116;p18"/>
            <p:cNvSpPr/>
            <p:nvPr/>
          </p:nvSpPr>
          <p:spPr>
            <a:xfrm>
              <a:off x="3918084" y="1610215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7" name="Google Shape;117;p18"/>
          <p:cNvSpPr txBox="1"/>
          <p:nvPr>
            <p:ph idx="4294967295" type="body"/>
          </p:nvPr>
        </p:nvSpPr>
        <p:spPr>
          <a:xfrm>
            <a:off x="3304094" y="374700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Click “Start Mail Merge”</a:t>
            </a:r>
            <a:endParaRPr sz="1600"/>
          </a:p>
        </p:txBody>
      </p:sp>
      <p:sp>
        <p:nvSpPr>
          <p:cNvPr id="118" name="Google Shape;118;p18"/>
          <p:cNvSpPr/>
          <p:nvPr/>
        </p:nvSpPr>
        <p:spPr>
          <a:xfrm>
            <a:off x="512689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8"/>
          <p:cNvSpPr txBox="1"/>
          <p:nvPr>
            <p:ph idx="4294967295" type="body"/>
          </p:nvPr>
        </p:nvSpPr>
        <p:spPr>
          <a:xfrm>
            <a:off x="5416699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</a:rPr>
              <a:t>Use format such as &lt;&lt;First Name&gt;&gt;</a:t>
            </a:r>
            <a:endParaRPr sz="1200">
              <a:solidFill>
                <a:schemeClr val="lt1"/>
              </a:solidFill>
            </a:endParaRPr>
          </a:p>
        </p:txBody>
      </p:sp>
      <p:grpSp>
        <p:nvGrpSpPr>
          <p:cNvPr id="120" name="Google Shape;120;p18"/>
          <p:cNvGrpSpPr/>
          <p:nvPr/>
        </p:nvGrpSpPr>
        <p:grpSpPr>
          <a:xfrm>
            <a:off x="5973070" y="2938958"/>
            <a:ext cx="198900" cy="593656"/>
            <a:chOff x="5958946" y="2938958"/>
            <a:chExt cx="198900" cy="593656"/>
          </a:xfrm>
        </p:grpSpPr>
        <p:cxnSp>
          <p:nvCxnSpPr>
            <p:cNvPr id="121" name="Google Shape;121;p18"/>
            <p:cNvCxnSpPr/>
            <p:nvPr/>
          </p:nvCxnSpPr>
          <p:spPr>
            <a:xfrm rot="10800000">
              <a:off x="6058409" y="2938958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2" name="Google Shape;122;p18"/>
            <p:cNvSpPr/>
            <p:nvPr/>
          </p:nvSpPr>
          <p:spPr>
            <a:xfrm flipH="1" rot="10800000">
              <a:off x="5958946" y="3333714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3" name="Google Shape;123;p18"/>
          <p:cNvSpPr txBox="1"/>
          <p:nvPr>
            <p:ph idx="4294967295" type="body"/>
          </p:nvPr>
        </p:nvSpPr>
        <p:spPr>
          <a:xfrm>
            <a:off x="5126900" y="3757725"/>
            <a:ext cx="32517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Click “Select Recipients” then “Using Existing List” (your Excel file). Click “Insert Merge Field”</a:t>
            </a:r>
            <a:endParaRPr sz="1600"/>
          </a:p>
        </p:txBody>
      </p:sp>
      <p:sp>
        <p:nvSpPr>
          <p:cNvPr id="124" name="Google Shape;124;p18"/>
          <p:cNvSpPr/>
          <p:nvPr/>
        </p:nvSpPr>
        <p:spPr>
          <a:xfrm>
            <a:off x="678181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8"/>
          <p:cNvSpPr txBox="1"/>
          <p:nvPr>
            <p:ph idx="4294967295" type="body"/>
          </p:nvPr>
        </p:nvSpPr>
        <p:spPr>
          <a:xfrm>
            <a:off x="7111512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</a:rPr>
              <a:t>Send Email Messages</a:t>
            </a:r>
            <a:endParaRPr sz="1200">
              <a:solidFill>
                <a:schemeClr val="lt1"/>
              </a:solidFill>
            </a:endParaRPr>
          </a:p>
        </p:txBody>
      </p:sp>
      <p:grpSp>
        <p:nvGrpSpPr>
          <p:cNvPr id="126" name="Google Shape;126;p18"/>
          <p:cNvGrpSpPr/>
          <p:nvPr/>
        </p:nvGrpSpPr>
        <p:grpSpPr>
          <a:xfrm>
            <a:off x="7669807" y="1610215"/>
            <a:ext cx="198900" cy="593656"/>
            <a:chOff x="3918084" y="1610215"/>
            <a:chExt cx="198900" cy="593656"/>
          </a:xfrm>
        </p:grpSpPr>
        <p:cxnSp>
          <p:nvCxnSpPr>
            <p:cNvPr id="127" name="Google Shape;127;p18"/>
            <p:cNvCxnSpPr/>
            <p:nvPr/>
          </p:nvCxnSpPr>
          <p:spPr>
            <a:xfrm>
              <a:off x="4017546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8" name="Google Shape;128;p18"/>
            <p:cNvSpPr/>
            <p:nvPr/>
          </p:nvSpPr>
          <p:spPr>
            <a:xfrm>
              <a:off x="3918084" y="1610215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9" name="Google Shape;129;p18"/>
          <p:cNvSpPr txBox="1"/>
          <p:nvPr>
            <p:ph idx="4294967295" type="body"/>
          </p:nvPr>
        </p:nvSpPr>
        <p:spPr>
          <a:xfrm>
            <a:off x="6685979" y="374700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Click “Finish &amp; Merge”&gt; Choose: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Components of Mail Merge</a:t>
            </a:r>
            <a:endParaRPr/>
          </a:p>
        </p:txBody>
      </p:sp>
      <p:sp>
        <p:nvSpPr>
          <p:cNvPr id="135" name="Google Shape;135;p19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Main Document: Gmail &gt; Compose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Source of your Data: Google Sheets file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Place holders (Column titles): {{First Name}}, {{Address}}, etc..   </a:t>
            </a:r>
            <a:endParaRPr/>
          </a:p>
        </p:txBody>
      </p:sp>
      <p:pic>
        <p:nvPicPr>
          <p:cNvPr id="136" name="Google Shape;13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2725" y="4629275"/>
            <a:ext cx="6080444" cy="43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9" title="download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22984" y="3367800"/>
            <a:ext cx="1919925" cy="126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Tool Required</a:t>
            </a:r>
            <a:endParaRPr/>
          </a:p>
        </p:txBody>
      </p:sp>
      <p:sp>
        <p:nvSpPr>
          <p:cNvPr id="143" name="Google Shape;143;p20"/>
          <p:cNvSpPr txBox="1"/>
          <p:nvPr>
            <p:ph idx="2" type="body"/>
          </p:nvPr>
        </p:nvSpPr>
        <p:spPr>
          <a:xfrm>
            <a:off x="4769475" y="724200"/>
            <a:ext cx="42045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Gmail</a:t>
            </a:r>
            <a:r>
              <a:rPr lang="en"/>
              <a:t> (for creating the document)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Google Sheets (as data source) via a template @ </a:t>
            </a:r>
            <a:r>
              <a:rPr lang="en" u="sng">
                <a:solidFill>
                  <a:schemeClr val="hlink"/>
                </a:solidFill>
                <a:hlinkClick r:id="rId3"/>
              </a:rPr>
              <a:t>Copy Template Here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1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Starting your Mail Merge</a:t>
            </a:r>
            <a:endParaRPr/>
          </a:p>
        </p:txBody>
      </p:sp>
      <p:pic>
        <p:nvPicPr>
          <p:cNvPr id="149" name="Google Shape;14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421175"/>
            <a:ext cx="8839201" cy="6308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