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1pPr>
    <a:lvl2pPr marL="2508053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2pPr>
    <a:lvl3pPr marL="5016106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3pPr>
    <a:lvl4pPr marL="7524158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4pPr>
    <a:lvl5pPr marL="10032211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5pPr>
    <a:lvl6pPr marL="12540264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6pPr>
    <a:lvl7pPr marL="15048317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7pPr>
    <a:lvl8pPr marL="17556371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8pPr>
    <a:lvl9pPr marL="20064424" algn="l" defTabSz="2508053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587"/>
    <a:srgbClr val="B6CBD4"/>
    <a:srgbClr val="0432CC"/>
    <a:srgbClr val="D6021A"/>
    <a:srgbClr val="49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7" autoAdjust="0"/>
    <p:restoredTop sz="95115" autoAdjust="0"/>
  </p:normalViewPr>
  <p:slideViewPr>
    <p:cSldViewPr snapToGrid="0" snapToObjects="1" showGuides="1">
      <p:cViewPr>
        <p:scale>
          <a:sx n="26" d="100"/>
          <a:sy n="26" d="100"/>
        </p:scale>
        <p:origin x="5064" y="728"/>
      </p:cViewPr>
      <p:guideLst>
        <p:guide orient="horz" pos="13824"/>
        <p:guide pos="137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6BBF0-181A-934A-B0C2-9A0D72603AA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BAD9-D8CC-6D4F-BE21-E5C7EF5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1BAD9-D8CC-6D4F-BE21-E5C7EF5461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3634724"/>
            <a:ext cx="3730752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4871680"/>
            <a:ext cx="3072384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6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0" y="9377687"/>
            <a:ext cx="39502080" cy="1997252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0" y="9377687"/>
            <a:ext cx="117774720" cy="1997252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8204163"/>
            <a:ext cx="37307520" cy="8717280"/>
          </a:xfrm>
        </p:spPr>
        <p:txBody>
          <a:bodyPr anchor="t"/>
          <a:lstStyle>
            <a:lvl1pPr algn="l">
              <a:defRPr sz="219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8602967"/>
            <a:ext cx="37307520" cy="9601196"/>
          </a:xfrm>
        </p:spPr>
        <p:txBody>
          <a:bodyPr anchor="b"/>
          <a:lstStyle>
            <a:lvl1pPr marL="0" indent="0">
              <a:buNone/>
              <a:defRPr sz="10920">
                <a:solidFill>
                  <a:schemeClr val="tx1">
                    <a:tint val="75000"/>
                  </a:schemeClr>
                </a:solidFill>
              </a:defRPr>
            </a:lvl1pPr>
            <a:lvl2pPr marL="2508053" indent="0">
              <a:buNone/>
              <a:defRPr sz="9840">
                <a:solidFill>
                  <a:schemeClr val="tx1">
                    <a:tint val="75000"/>
                  </a:schemeClr>
                </a:solidFill>
              </a:defRPr>
            </a:lvl2pPr>
            <a:lvl3pPr marL="5016106" indent="0">
              <a:buNone/>
              <a:defRPr sz="8760">
                <a:solidFill>
                  <a:schemeClr val="tx1">
                    <a:tint val="75000"/>
                  </a:schemeClr>
                </a:solidFill>
              </a:defRPr>
            </a:lvl3pPr>
            <a:lvl4pPr marL="7524158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1003221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2540264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5048317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755637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20064424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0" y="54620161"/>
            <a:ext cx="78638400" cy="154482803"/>
          </a:xfrm>
        </p:spPr>
        <p:txBody>
          <a:bodyPr/>
          <a:lstStyle>
            <a:lvl1pPr>
              <a:defRPr sz="15360"/>
            </a:lvl1pPr>
            <a:lvl2pPr>
              <a:defRPr sz="13200"/>
            </a:lvl2pPr>
            <a:lvl3pPr>
              <a:defRPr sz="10920"/>
            </a:lvl3pPr>
            <a:lvl4pPr>
              <a:defRPr sz="9840"/>
            </a:lvl4pPr>
            <a:lvl5pPr>
              <a:defRPr sz="9840"/>
            </a:lvl5pPr>
            <a:lvl6pPr>
              <a:defRPr sz="9840"/>
            </a:lvl6pPr>
            <a:lvl7pPr>
              <a:defRPr sz="9840"/>
            </a:lvl7pPr>
            <a:lvl8pPr>
              <a:defRPr sz="9840"/>
            </a:lvl8pPr>
            <a:lvl9pPr>
              <a:defRPr sz="9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8160" y="54620161"/>
            <a:ext cx="78638400" cy="154482803"/>
          </a:xfrm>
        </p:spPr>
        <p:txBody>
          <a:bodyPr/>
          <a:lstStyle>
            <a:lvl1pPr>
              <a:defRPr sz="15360"/>
            </a:lvl1pPr>
            <a:lvl2pPr>
              <a:defRPr sz="13200"/>
            </a:lvl2pPr>
            <a:lvl3pPr>
              <a:defRPr sz="10920"/>
            </a:lvl3pPr>
            <a:lvl4pPr>
              <a:defRPr sz="9840"/>
            </a:lvl4pPr>
            <a:lvl5pPr>
              <a:defRPr sz="9840"/>
            </a:lvl5pPr>
            <a:lvl6pPr>
              <a:defRPr sz="9840"/>
            </a:lvl6pPr>
            <a:lvl7pPr>
              <a:defRPr sz="9840"/>
            </a:lvl7pPr>
            <a:lvl8pPr>
              <a:defRPr sz="9840"/>
            </a:lvl8pPr>
            <a:lvl9pPr>
              <a:defRPr sz="9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757683"/>
            <a:ext cx="3950208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9824723"/>
            <a:ext cx="19392902" cy="409447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53" indent="0">
              <a:buNone/>
              <a:defRPr sz="10920" b="1"/>
            </a:lvl2pPr>
            <a:lvl3pPr marL="5016106" indent="0">
              <a:buNone/>
              <a:defRPr sz="9840" b="1"/>
            </a:lvl3pPr>
            <a:lvl4pPr marL="7524158" indent="0">
              <a:buNone/>
              <a:defRPr sz="8760" b="1"/>
            </a:lvl4pPr>
            <a:lvl5pPr marL="10032211" indent="0">
              <a:buNone/>
              <a:defRPr sz="8760" b="1"/>
            </a:lvl5pPr>
            <a:lvl6pPr marL="12540264" indent="0">
              <a:buNone/>
              <a:defRPr sz="8760" b="1"/>
            </a:lvl6pPr>
            <a:lvl7pPr marL="15048317" indent="0">
              <a:buNone/>
              <a:defRPr sz="8760" b="1"/>
            </a:lvl7pPr>
            <a:lvl8pPr marL="17556371" indent="0">
              <a:buNone/>
              <a:defRPr sz="8760" b="1"/>
            </a:lvl8pPr>
            <a:lvl9pPr marL="20064424" indent="0">
              <a:buNone/>
              <a:defRPr sz="8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3919200"/>
            <a:ext cx="19392902" cy="25288243"/>
          </a:xfrm>
        </p:spPr>
        <p:txBody>
          <a:bodyPr/>
          <a:lstStyle>
            <a:lvl1pPr>
              <a:defRPr sz="13200"/>
            </a:lvl1pPr>
            <a:lvl2pPr>
              <a:defRPr sz="10920"/>
            </a:lvl2pPr>
            <a:lvl3pPr>
              <a:defRPr sz="9840"/>
            </a:lvl3pPr>
            <a:lvl4pPr>
              <a:defRPr sz="8760"/>
            </a:lvl4pPr>
            <a:lvl5pPr>
              <a:defRPr sz="8760"/>
            </a:lvl5pPr>
            <a:lvl6pPr>
              <a:defRPr sz="8760"/>
            </a:lvl6pPr>
            <a:lvl7pPr>
              <a:defRPr sz="8760"/>
            </a:lvl7pPr>
            <a:lvl8pPr>
              <a:defRPr sz="8760"/>
            </a:lvl8pPr>
            <a:lvl9pPr>
              <a:defRPr sz="8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9824723"/>
            <a:ext cx="19400520" cy="409447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53" indent="0">
              <a:buNone/>
              <a:defRPr sz="10920" b="1"/>
            </a:lvl2pPr>
            <a:lvl3pPr marL="5016106" indent="0">
              <a:buNone/>
              <a:defRPr sz="9840" b="1"/>
            </a:lvl3pPr>
            <a:lvl4pPr marL="7524158" indent="0">
              <a:buNone/>
              <a:defRPr sz="8760" b="1"/>
            </a:lvl4pPr>
            <a:lvl5pPr marL="10032211" indent="0">
              <a:buNone/>
              <a:defRPr sz="8760" b="1"/>
            </a:lvl5pPr>
            <a:lvl6pPr marL="12540264" indent="0">
              <a:buNone/>
              <a:defRPr sz="8760" b="1"/>
            </a:lvl6pPr>
            <a:lvl7pPr marL="15048317" indent="0">
              <a:buNone/>
              <a:defRPr sz="8760" b="1"/>
            </a:lvl7pPr>
            <a:lvl8pPr marL="17556371" indent="0">
              <a:buNone/>
              <a:defRPr sz="8760" b="1"/>
            </a:lvl8pPr>
            <a:lvl9pPr marL="20064424" indent="0">
              <a:buNone/>
              <a:defRPr sz="8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3919200"/>
            <a:ext cx="19400520" cy="25288243"/>
          </a:xfrm>
        </p:spPr>
        <p:txBody>
          <a:bodyPr/>
          <a:lstStyle>
            <a:lvl1pPr>
              <a:defRPr sz="13200"/>
            </a:lvl1pPr>
            <a:lvl2pPr>
              <a:defRPr sz="10920"/>
            </a:lvl2pPr>
            <a:lvl3pPr>
              <a:defRPr sz="9840"/>
            </a:lvl3pPr>
            <a:lvl4pPr>
              <a:defRPr sz="8760"/>
            </a:lvl4pPr>
            <a:lvl5pPr>
              <a:defRPr sz="8760"/>
            </a:lvl5pPr>
            <a:lvl6pPr>
              <a:defRPr sz="8760"/>
            </a:lvl6pPr>
            <a:lvl7pPr>
              <a:defRPr sz="8760"/>
            </a:lvl7pPr>
            <a:lvl8pPr>
              <a:defRPr sz="8760"/>
            </a:lvl8pPr>
            <a:lvl9pPr>
              <a:defRPr sz="8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747520"/>
            <a:ext cx="14439902" cy="7437120"/>
          </a:xfrm>
        </p:spPr>
        <p:txBody>
          <a:bodyPr anchor="b"/>
          <a:lstStyle>
            <a:lvl1pPr algn="l">
              <a:defRPr sz="10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747523"/>
            <a:ext cx="24536400" cy="37459924"/>
          </a:xfrm>
        </p:spPr>
        <p:txBody>
          <a:bodyPr/>
          <a:lstStyle>
            <a:lvl1pPr>
              <a:defRPr sz="17520"/>
            </a:lvl1pPr>
            <a:lvl2pPr>
              <a:defRPr sz="15360"/>
            </a:lvl2pPr>
            <a:lvl3pPr>
              <a:defRPr sz="13200"/>
            </a:lvl3pPr>
            <a:lvl4pPr>
              <a:defRPr sz="10920"/>
            </a:lvl4pPr>
            <a:lvl5pPr>
              <a:defRPr sz="10920"/>
            </a:lvl5pPr>
            <a:lvl6pPr>
              <a:defRPr sz="10920"/>
            </a:lvl6pPr>
            <a:lvl7pPr>
              <a:defRPr sz="10920"/>
            </a:lvl7pPr>
            <a:lvl8pPr>
              <a:defRPr sz="10920"/>
            </a:lvl8pPr>
            <a:lvl9pPr>
              <a:defRPr sz="10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9184643"/>
            <a:ext cx="14439902" cy="30022804"/>
          </a:xfrm>
        </p:spPr>
        <p:txBody>
          <a:bodyPr/>
          <a:lstStyle>
            <a:lvl1pPr marL="0" indent="0">
              <a:buNone/>
              <a:defRPr sz="7680"/>
            </a:lvl1pPr>
            <a:lvl2pPr marL="2508053" indent="0">
              <a:buNone/>
              <a:defRPr sz="6600"/>
            </a:lvl2pPr>
            <a:lvl3pPr marL="5016106" indent="0">
              <a:buNone/>
              <a:defRPr sz="5520"/>
            </a:lvl3pPr>
            <a:lvl4pPr marL="7524158" indent="0">
              <a:buNone/>
              <a:defRPr sz="4920"/>
            </a:lvl4pPr>
            <a:lvl5pPr marL="10032211" indent="0">
              <a:buNone/>
              <a:defRPr sz="4920"/>
            </a:lvl5pPr>
            <a:lvl6pPr marL="12540264" indent="0">
              <a:buNone/>
              <a:defRPr sz="4920"/>
            </a:lvl6pPr>
            <a:lvl7pPr marL="15048317" indent="0">
              <a:buNone/>
              <a:defRPr sz="4920"/>
            </a:lvl7pPr>
            <a:lvl8pPr marL="17556371" indent="0">
              <a:buNone/>
              <a:defRPr sz="4920"/>
            </a:lvl8pPr>
            <a:lvl9pPr marL="20064424" indent="0">
              <a:buNone/>
              <a:defRPr sz="4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30723840"/>
            <a:ext cx="26334720" cy="3627124"/>
          </a:xfrm>
        </p:spPr>
        <p:txBody>
          <a:bodyPr anchor="b"/>
          <a:lstStyle>
            <a:lvl1pPr algn="l">
              <a:defRPr sz="10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3921760"/>
            <a:ext cx="26334720" cy="26334720"/>
          </a:xfrm>
        </p:spPr>
        <p:txBody>
          <a:bodyPr/>
          <a:lstStyle>
            <a:lvl1pPr marL="0" indent="0">
              <a:buNone/>
              <a:defRPr sz="17520"/>
            </a:lvl1pPr>
            <a:lvl2pPr marL="2508053" indent="0">
              <a:buNone/>
              <a:defRPr sz="15360"/>
            </a:lvl2pPr>
            <a:lvl3pPr marL="5016106" indent="0">
              <a:buNone/>
              <a:defRPr sz="13200"/>
            </a:lvl3pPr>
            <a:lvl4pPr marL="7524158" indent="0">
              <a:buNone/>
              <a:defRPr sz="10920"/>
            </a:lvl4pPr>
            <a:lvl5pPr marL="10032211" indent="0">
              <a:buNone/>
              <a:defRPr sz="10920"/>
            </a:lvl5pPr>
            <a:lvl6pPr marL="12540264" indent="0">
              <a:buNone/>
              <a:defRPr sz="10920"/>
            </a:lvl6pPr>
            <a:lvl7pPr marL="15048317" indent="0">
              <a:buNone/>
              <a:defRPr sz="10920"/>
            </a:lvl7pPr>
            <a:lvl8pPr marL="17556371" indent="0">
              <a:buNone/>
              <a:defRPr sz="10920"/>
            </a:lvl8pPr>
            <a:lvl9pPr marL="20064424" indent="0">
              <a:buNone/>
              <a:defRPr sz="10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34350964"/>
            <a:ext cx="26334720" cy="5151116"/>
          </a:xfrm>
        </p:spPr>
        <p:txBody>
          <a:bodyPr/>
          <a:lstStyle>
            <a:lvl1pPr marL="0" indent="0">
              <a:buNone/>
              <a:defRPr sz="7680"/>
            </a:lvl1pPr>
            <a:lvl2pPr marL="2508053" indent="0">
              <a:buNone/>
              <a:defRPr sz="6600"/>
            </a:lvl2pPr>
            <a:lvl3pPr marL="5016106" indent="0">
              <a:buNone/>
              <a:defRPr sz="5520"/>
            </a:lvl3pPr>
            <a:lvl4pPr marL="7524158" indent="0">
              <a:buNone/>
              <a:defRPr sz="4920"/>
            </a:lvl4pPr>
            <a:lvl5pPr marL="10032211" indent="0">
              <a:buNone/>
              <a:defRPr sz="4920"/>
            </a:lvl5pPr>
            <a:lvl6pPr marL="12540264" indent="0">
              <a:buNone/>
              <a:defRPr sz="4920"/>
            </a:lvl6pPr>
            <a:lvl7pPr marL="15048317" indent="0">
              <a:buNone/>
              <a:defRPr sz="4920"/>
            </a:lvl7pPr>
            <a:lvl8pPr marL="17556371" indent="0">
              <a:buNone/>
              <a:defRPr sz="4920"/>
            </a:lvl8pPr>
            <a:lvl9pPr marL="20064424" indent="0">
              <a:buNone/>
              <a:defRPr sz="4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757683"/>
            <a:ext cx="39502080" cy="73152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10241284"/>
            <a:ext cx="39502080" cy="28966163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40680644"/>
            <a:ext cx="10241280" cy="23368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A52B-E74C-4A4A-BF53-1551E1F2166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4"/>
            <a:ext cx="13898880" cy="23368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40680644"/>
            <a:ext cx="10241280" cy="23368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FF89-4E90-5246-9C8A-C384DF07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6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8053" rtl="0" eaLnBrk="1" latinLnBrk="0" hangingPunct="1">
        <a:spcBef>
          <a:spcPct val="0"/>
        </a:spcBef>
        <a:buNone/>
        <a:defRPr sz="24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40" indent="-1881040" algn="l" defTabSz="2508053" rtl="0" eaLnBrk="1" latinLnBrk="0" hangingPunct="1">
        <a:spcBef>
          <a:spcPct val="20000"/>
        </a:spcBef>
        <a:buFont typeface="Arial"/>
        <a:buChar char="•"/>
        <a:defRPr sz="17520" kern="1200">
          <a:solidFill>
            <a:schemeClr val="tx1"/>
          </a:solidFill>
          <a:latin typeface="+mn-lt"/>
          <a:ea typeface="+mn-ea"/>
          <a:cs typeface="+mn-cs"/>
        </a:defRPr>
      </a:lvl1pPr>
      <a:lvl2pPr marL="4075586" indent="-1567534" algn="l" defTabSz="2508053" rtl="0" eaLnBrk="1" latinLnBrk="0" hangingPunct="1">
        <a:spcBef>
          <a:spcPct val="20000"/>
        </a:spcBef>
        <a:buFont typeface="Arial"/>
        <a:buChar char="–"/>
        <a:defRPr sz="15360" kern="1200">
          <a:solidFill>
            <a:schemeClr val="tx1"/>
          </a:solidFill>
          <a:latin typeface="+mn-lt"/>
          <a:ea typeface="+mn-ea"/>
          <a:cs typeface="+mn-cs"/>
        </a:defRPr>
      </a:lvl2pPr>
      <a:lvl3pPr marL="6270132" indent="-1254026" algn="l" defTabSz="2508053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185" indent="-1254026" algn="l" defTabSz="2508053" rtl="0" eaLnBrk="1" latinLnBrk="0" hangingPunct="1">
        <a:spcBef>
          <a:spcPct val="20000"/>
        </a:spcBef>
        <a:buFont typeface="Arial"/>
        <a:buChar char="–"/>
        <a:defRPr sz="1092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238" indent="-1254026" algn="l" defTabSz="2508053" rtl="0" eaLnBrk="1" latinLnBrk="0" hangingPunct="1">
        <a:spcBef>
          <a:spcPct val="20000"/>
        </a:spcBef>
        <a:buFont typeface="Arial"/>
        <a:buChar char="»"/>
        <a:defRPr sz="1092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290" indent="-1254026" algn="l" defTabSz="2508053" rtl="0" eaLnBrk="1" latinLnBrk="0" hangingPunct="1">
        <a:spcBef>
          <a:spcPct val="20000"/>
        </a:spcBef>
        <a:buFont typeface="Arial"/>
        <a:buChar char="•"/>
        <a:defRPr sz="1092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344" indent="-1254026" algn="l" defTabSz="2508053" rtl="0" eaLnBrk="1" latinLnBrk="0" hangingPunct="1">
        <a:spcBef>
          <a:spcPct val="20000"/>
        </a:spcBef>
        <a:buFont typeface="Arial"/>
        <a:buChar char="•"/>
        <a:defRPr sz="1092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397" indent="-1254026" algn="l" defTabSz="2508053" rtl="0" eaLnBrk="1" latinLnBrk="0" hangingPunct="1">
        <a:spcBef>
          <a:spcPct val="20000"/>
        </a:spcBef>
        <a:buFont typeface="Arial"/>
        <a:buChar char="•"/>
        <a:defRPr sz="1092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450" indent="-1254026" algn="l" defTabSz="2508053" rtl="0" eaLnBrk="1" latinLnBrk="0" hangingPunct="1">
        <a:spcBef>
          <a:spcPct val="20000"/>
        </a:spcBef>
        <a:buFont typeface="Arial"/>
        <a:buChar char="•"/>
        <a:defRPr sz="10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53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06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58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11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264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17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371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24" algn="l" defTabSz="2508053" rtl="0" eaLnBrk="1" latinLnBrk="0" hangingPunct="1">
        <a:defRPr sz="9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extBox 572">
            <a:extLst>
              <a:ext uri="{FF2B5EF4-FFF2-40B4-BE49-F238E27FC236}">
                <a16:creationId xmlns:a16="http://schemas.microsoft.com/office/drawing/2014/main" id="{426D1D59-1EB7-D349-950B-5212CC071964}"/>
              </a:ext>
            </a:extLst>
          </p:cNvPr>
          <p:cNvSpPr txBox="1"/>
          <p:nvPr/>
        </p:nvSpPr>
        <p:spPr>
          <a:xfrm>
            <a:off x="754915" y="6656394"/>
            <a:ext cx="20152702" cy="806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80" b="1" dirty="0">
                <a:latin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pPr marL="1097280" indent="-1097280">
              <a:buFont typeface="Arial" panose="020B0604020202020204" pitchFamily="34" charset="0"/>
              <a:buChar char="•"/>
            </a:pPr>
            <a:r>
              <a:rPr lang="en-US" sz="6480" b="1" dirty="0">
                <a:latin typeface="Calibri" panose="020F0502020204030204" pitchFamily="34" charset="0"/>
                <a:cs typeface="Calibri" panose="020F0502020204030204" pitchFamily="34" charset="0"/>
              </a:rPr>
              <a:t>Investigate Berry-curvature related effects in photocurrent response of topological semimetals</a:t>
            </a:r>
          </a:p>
          <a:p>
            <a:pPr marL="1097280" indent="-1097280">
              <a:buFont typeface="Arial" panose="020B0604020202020204" pitchFamily="34" charset="0"/>
              <a:buChar char="•"/>
            </a:pPr>
            <a:r>
              <a:rPr lang="en-US" sz="6480" b="1" dirty="0">
                <a:latin typeface="Calibri" panose="020F0502020204030204" pitchFamily="34" charset="0"/>
                <a:cs typeface="Calibri" panose="020F0502020204030204" pitchFamily="34" charset="0"/>
              </a:rPr>
              <a:t>Compare nano-infrared/nano-photocurrent </a:t>
            </a:r>
          </a:p>
          <a:p>
            <a:endParaRPr lang="en-US" sz="648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480" b="1" dirty="0">
                <a:latin typeface="Calibri" panose="020F0502020204030204" pitchFamily="34" charset="0"/>
                <a:cs typeface="Calibri" panose="020F0502020204030204" pitchFamily="34" charset="0"/>
              </a:rPr>
              <a:t>Published and submitted results: </a:t>
            </a:r>
          </a:p>
          <a:p>
            <a:r>
              <a:rPr lang="en-US" sz="6480" b="1" dirty="0">
                <a:latin typeface="Calibri" panose="020F0502020204030204" pitchFamily="34" charset="0"/>
                <a:cs typeface="Calibri" panose="020F0502020204030204" pitchFamily="34" charset="0"/>
              </a:rPr>
              <a:t>Yinming Shao </a:t>
            </a:r>
            <a:r>
              <a:rPr lang="en-US" sz="6480" b="1" i="1" dirty="0">
                <a:latin typeface="Calibri" panose="020F0502020204030204" pitchFamily="34" charset="0"/>
                <a:cs typeface="Calibri" panose="020F0502020204030204" pitchFamily="34" charset="0"/>
              </a:rPr>
              <a:t>et al </a:t>
            </a:r>
            <a:r>
              <a:rPr lang="en-US" sz="6480" b="1" dirty="0">
                <a:latin typeface="Calibri" panose="020F0502020204030204" pitchFamily="34" charset="0"/>
                <a:cs typeface="Calibri" panose="020F0502020204030204" pitchFamily="34" charset="0"/>
              </a:rPr>
              <a:t>(Nature Physic (in press))</a:t>
            </a:r>
          </a:p>
          <a:p>
            <a:r>
              <a:rPr lang="en-US" sz="6480" b="1" dirty="0">
                <a:latin typeface="Calibri" panose="020F0502020204030204" pitchFamily="34" charset="0"/>
                <a:cs typeface="Calibri" panose="020F0502020204030204" pitchFamily="34" charset="0"/>
              </a:rPr>
              <a:t>Yinming Shao </a:t>
            </a:r>
            <a:r>
              <a:rPr lang="en-US" sz="6480" b="1" i="1" dirty="0">
                <a:latin typeface="Calibri" panose="020F0502020204030204" pitchFamily="34" charset="0"/>
                <a:cs typeface="Calibri" panose="020F0502020204030204" pitchFamily="34" charset="0"/>
              </a:rPr>
              <a:t>et al </a:t>
            </a:r>
            <a:r>
              <a:rPr lang="en-US" sz="6480" b="1" dirty="0">
                <a:latin typeface="Calibri" panose="020F0502020204030204" pitchFamily="34" charset="0"/>
                <a:cs typeface="Calibri" panose="020F0502020204030204" pitchFamily="34" charset="0"/>
              </a:rPr>
              <a:t>(in preparation)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8296" y="6279188"/>
            <a:ext cx="21504760" cy="8766662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0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069179" y="21100005"/>
            <a:ext cx="21471880" cy="13960285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0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6D1D59-1EB7-D349-950B-5212CC071964}"/>
              </a:ext>
            </a:extLst>
          </p:cNvPr>
          <p:cNvSpPr txBox="1"/>
          <p:nvPr/>
        </p:nvSpPr>
        <p:spPr>
          <a:xfrm>
            <a:off x="22466287" y="21162506"/>
            <a:ext cx="1729945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0" b="1" dirty="0">
                <a:latin typeface="Calibri" panose="020F0502020204030204" pitchFamily="34" charset="0"/>
                <a:cs typeface="Calibri" panose="020F0502020204030204" pitchFamily="34" charset="0"/>
              </a:rPr>
              <a:t>Results  3: “hot-spots” for thin flakes (~ 12 nm)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2B0C0-4964-6E43-A650-243C7AAF6F6C}"/>
              </a:ext>
            </a:extLst>
          </p:cNvPr>
          <p:cNvSpPr txBox="1"/>
          <p:nvPr/>
        </p:nvSpPr>
        <p:spPr>
          <a:xfrm>
            <a:off x="14365211" y="402940"/>
            <a:ext cx="29477863" cy="587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/>
              <a:t>Nano-infrared Studies of Topological Semimetals</a:t>
            </a:r>
          </a:p>
          <a:p>
            <a:r>
              <a:rPr lang="en-US" sz="5400" u="sng" dirty="0"/>
              <a:t>Yinming Shao</a:t>
            </a:r>
            <a:r>
              <a:rPr lang="en-US" sz="5400" dirty="0"/>
              <a:t>, Columbia University, Collaborators:</a:t>
            </a:r>
            <a:r>
              <a:rPr lang="en-US" sz="5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10000"/>
                  </a:schemeClr>
                </a:solidFill>
              </a:rPr>
              <a:t>Sanghoon</a:t>
            </a:r>
            <a:r>
              <a:rPr lang="en-US" sz="5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10000"/>
                  </a:schemeClr>
                </a:solidFill>
              </a:rPr>
              <a:t>Chae</a:t>
            </a:r>
            <a:r>
              <a:rPr lang="en-US" sz="5400" dirty="0">
                <a:solidFill>
                  <a:schemeClr val="accent6">
                    <a:lumMod val="10000"/>
                  </a:schemeClr>
                </a:solidFill>
              </a:rPr>
              <a:t> (Columbia), </a:t>
            </a:r>
          </a:p>
          <a:p>
            <a:r>
              <a:rPr lang="en-US" sz="5400" dirty="0">
                <a:solidFill>
                  <a:schemeClr val="accent6">
                    <a:lumMod val="10000"/>
                  </a:schemeClr>
                </a:solidFill>
              </a:rPr>
              <a:t>Eve </a:t>
            </a:r>
            <a:r>
              <a:rPr lang="en-US" sz="5400" dirty="0" err="1">
                <a:solidFill>
                  <a:schemeClr val="accent6">
                    <a:lumMod val="10000"/>
                  </a:schemeClr>
                </a:solidFill>
              </a:rPr>
              <a:t>Emmanouilidou</a:t>
            </a:r>
            <a:r>
              <a:rPr lang="en-US" sz="5400" dirty="0">
                <a:solidFill>
                  <a:schemeClr val="accent6">
                    <a:lumMod val="10000"/>
                  </a:schemeClr>
                </a:solidFill>
              </a:rPr>
              <a:t> (UCLA), Ni </a:t>
            </a:r>
            <a:r>
              <a:rPr lang="en-US" sz="5400" dirty="0" err="1">
                <a:solidFill>
                  <a:schemeClr val="accent6">
                    <a:lumMod val="10000"/>
                  </a:schemeClr>
                </a:solidFill>
              </a:rPr>
              <a:t>Ni</a:t>
            </a:r>
            <a:r>
              <a:rPr lang="en-US" sz="5400" dirty="0">
                <a:solidFill>
                  <a:schemeClr val="accent6">
                    <a:lumMod val="10000"/>
                  </a:schemeClr>
                </a:solidFill>
              </a:rPr>
              <a:t> (UCLA), James Hone (Columbia), Dimitri Basov (Columbia)</a:t>
            </a:r>
          </a:p>
          <a:p>
            <a:endParaRPr lang="en-US" sz="5400" dirty="0"/>
          </a:p>
          <a:p>
            <a:r>
              <a:rPr lang="en-US" sz="5400" dirty="0"/>
              <a:t>Energy Frontier Research Center funded by the U.S. Department of Energy, Office of Science, Basic Energy Sciences (BES), under award DE-SC0019443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310317-1D0D-9E42-A3D4-B06DB0D002A9}"/>
              </a:ext>
            </a:extLst>
          </p:cNvPr>
          <p:cNvSpPr txBox="1"/>
          <p:nvPr/>
        </p:nvSpPr>
        <p:spPr>
          <a:xfrm>
            <a:off x="22466287" y="6380845"/>
            <a:ext cx="856343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0" b="1" dirty="0">
                <a:latin typeface="Calibri" panose="020F0502020204030204" pitchFamily="34" charset="0"/>
                <a:cs typeface="Calibri" panose="020F0502020204030204" pitchFamily="34" charset="0"/>
              </a:rPr>
              <a:t>Background: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39316E-9DE6-8F4E-8EDC-AF3F624398AA}"/>
              </a:ext>
            </a:extLst>
          </p:cNvPr>
          <p:cNvSpPr txBox="1"/>
          <p:nvPr/>
        </p:nvSpPr>
        <p:spPr>
          <a:xfrm>
            <a:off x="742072" y="15612261"/>
            <a:ext cx="856343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0" b="1" dirty="0">
                <a:latin typeface="Calibri" panose="020F0502020204030204" pitchFamily="34" charset="0"/>
                <a:cs typeface="Calibri" panose="020F0502020204030204" pitchFamily="34" charset="0"/>
              </a:rPr>
              <a:t>Results 1: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A92B509-1C39-D645-9847-C701D1DC18BA}"/>
              </a:ext>
            </a:extLst>
          </p:cNvPr>
          <p:cNvSpPr/>
          <p:nvPr/>
        </p:nvSpPr>
        <p:spPr>
          <a:xfrm>
            <a:off x="248296" y="29392953"/>
            <a:ext cx="21504760" cy="1429393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0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66DA13-5494-5040-9F78-E805957C09A2}"/>
              </a:ext>
            </a:extLst>
          </p:cNvPr>
          <p:cNvSpPr txBox="1"/>
          <p:nvPr/>
        </p:nvSpPr>
        <p:spPr>
          <a:xfrm>
            <a:off x="687208" y="29628312"/>
            <a:ext cx="856343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0" b="1" dirty="0">
                <a:latin typeface="Calibri" panose="020F0502020204030204" pitchFamily="34" charset="0"/>
                <a:cs typeface="Calibri" panose="020F0502020204030204" pitchFamily="34" charset="0"/>
              </a:rPr>
              <a:t>Results 2: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757B2CA-E8CB-B840-A226-4EADE73B1250}"/>
              </a:ext>
            </a:extLst>
          </p:cNvPr>
          <p:cNvSpPr/>
          <p:nvPr/>
        </p:nvSpPr>
        <p:spPr>
          <a:xfrm>
            <a:off x="248296" y="15450897"/>
            <a:ext cx="21504760" cy="1353700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0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7628E5-3025-654C-A394-1E2A9EBE8AD5}"/>
              </a:ext>
            </a:extLst>
          </p:cNvPr>
          <p:cNvSpPr/>
          <p:nvPr/>
        </p:nvSpPr>
        <p:spPr>
          <a:xfrm>
            <a:off x="22098197" y="6279188"/>
            <a:ext cx="21504760" cy="14378406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0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669887-143E-7245-851A-B1379374A8F0}"/>
              </a:ext>
            </a:extLst>
          </p:cNvPr>
          <p:cNvSpPr/>
          <p:nvPr/>
        </p:nvSpPr>
        <p:spPr>
          <a:xfrm>
            <a:off x="22313009" y="35550433"/>
            <a:ext cx="13527224" cy="813645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0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3A6145-110F-3D4D-999C-85A7988EE33E}"/>
              </a:ext>
            </a:extLst>
          </p:cNvPr>
          <p:cNvSpPr txBox="1"/>
          <p:nvPr/>
        </p:nvSpPr>
        <p:spPr>
          <a:xfrm>
            <a:off x="22778421" y="35619414"/>
            <a:ext cx="1135478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0" b="1" dirty="0">
                <a:latin typeface="Calibri" panose="020F0502020204030204" pitchFamily="34" charset="0"/>
                <a:cs typeface="Calibri" panose="020F0502020204030204" pitchFamily="34" charset="0"/>
              </a:rPr>
              <a:t>Summary and future plans 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C3F180-8DDE-48CD-9880-1DE493465D75}"/>
              </a:ext>
            </a:extLst>
          </p:cNvPr>
          <p:cNvSpPr/>
          <p:nvPr/>
        </p:nvSpPr>
        <p:spPr>
          <a:xfrm>
            <a:off x="22466287" y="7672537"/>
            <a:ext cx="219456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194210" hangingPunct="0"/>
            <a:r>
              <a:rPr lang="en-US" sz="4400" dirty="0">
                <a:solidFill>
                  <a:schemeClr val="accent6">
                    <a:lumMod val="10000"/>
                  </a:schemeClr>
                </a:solidFill>
                <a:sym typeface="Arial Rounded MT Bold"/>
              </a:rPr>
              <a:t>TaIrTe</a:t>
            </a:r>
            <a:r>
              <a:rPr lang="en-US" sz="4400" baseline="-25000" dirty="0">
                <a:solidFill>
                  <a:schemeClr val="accent6">
                    <a:lumMod val="10000"/>
                  </a:schemeClr>
                </a:solidFill>
                <a:sym typeface="Arial Rounded MT Bold"/>
              </a:rPr>
              <a:t>4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  <a:sym typeface="Arial Rounded MT Bold"/>
              </a:rPr>
              <a:t> is an inversion-symmetry-breaking type-II Weyl semimetal [1] that has recently been shown to exhibit giant photocurrent response in mid-infrared wavelength range [2].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5834CD-ACC2-48C1-87BA-D5031CCD9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534" y="9513119"/>
            <a:ext cx="4925112" cy="38105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BF83A0-59C8-4D90-8F84-74091D09C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287" y="9547595"/>
            <a:ext cx="5725324" cy="4039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A5840-0950-45E5-9B21-3DAE8FBC69C3}"/>
              </a:ext>
            </a:extLst>
          </p:cNvPr>
          <p:cNvSpPr txBox="1"/>
          <p:nvPr/>
        </p:nvSpPr>
        <p:spPr>
          <a:xfrm>
            <a:off x="22866843" y="13671592"/>
            <a:ext cx="106495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  <a:sym typeface="Arial Rounded MT Bold"/>
              </a:rPr>
              <a:t>Crystal structure (left panel) and the corresponding 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Weyl points in momentum space (right), from 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  <a:sym typeface="Arial Rounded MT Bold"/>
              </a:rPr>
              <a:t>Ref. [1]. </a:t>
            </a:r>
          </a:p>
          <a:p>
            <a:endParaRPr lang="en-US" sz="4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3846AF-5D50-4E47-B4F7-38BAB5EFD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2576" y="9579787"/>
            <a:ext cx="3615315" cy="34747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5974D7-3175-4BFB-B008-132EA56D8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2268" y="9624089"/>
            <a:ext cx="4821660" cy="34747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33146C-E99B-4EBC-B1DF-E10FB963091F}"/>
              </a:ext>
            </a:extLst>
          </p:cNvPr>
          <p:cNvSpPr txBox="1"/>
          <p:nvPr/>
        </p:nvSpPr>
        <p:spPr>
          <a:xfrm>
            <a:off x="34239633" y="13526748"/>
            <a:ext cx="9841716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2194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accent6">
                    <a:lumMod val="10000"/>
                  </a:schemeClr>
                </a:solidFill>
                <a:sym typeface="Arial Rounded MT Bold"/>
              </a:rPr>
              <a:t>Optical (left) and photocurrent (right) image of TaIrTe4, scale bar 20 um, from Ref. [2]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C973F-2314-4DA0-B721-E0EC754F4ED7}"/>
              </a:ext>
            </a:extLst>
          </p:cNvPr>
          <p:cNvSpPr/>
          <p:nvPr/>
        </p:nvSpPr>
        <p:spPr>
          <a:xfrm>
            <a:off x="22778421" y="16300570"/>
            <a:ext cx="205993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94210" hangingPunct="0"/>
            <a:r>
              <a:rPr lang="en-US" altLang="zh-CN" sz="4400" dirty="0">
                <a:solidFill>
                  <a:schemeClr val="accent6">
                    <a:lumMod val="10000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Previous diffraction-limited photocurrent </a:t>
            </a:r>
            <a:r>
              <a:rPr lang="en-US" altLang="zh-CN" sz="4400" b="1" dirty="0">
                <a:solidFill>
                  <a:schemeClr val="accent6">
                    <a:lumMod val="10000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i</a:t>
            </a:r>
            <a:r>
              <a:rPr lang="en-US" sz="4400" b="1" dirty="0">
                <a:solidFill>
                  <a:schemeClr val="accent6">
                    <a:lumMod val="10000"/>
                  </a:schemeClr>
                </a:solidFill>
              </a:rPr>
              <a:t>maging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 study [2] has established very strong current response around 4.5 um and it has been claimed to result from Berry curvature enhancement. We use state-of-the-art nano-optical/photocurrent imaging techniques to further investigate the Berry curvature related effects.</a:t>
            </a:r>
          </a:p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[1] I. </a:t>
            </a:r>
            <a:r>
              <a:rPr lang="en-US" sz="4400" dirty="0" err="1">
                <a:solidFill>
                  <a:schemeClr val="accent6">
                    <a:lumMod val="10000"/>
                  </a:schemeClr>
                </a:solidFill>
              </a:rPr>
              <a:t>Belopolski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 et al, Nat. </a:t>
            </a:r>
            <a:r>
              <a:rPr lang="en-US" sz="4400" dirty="0" err="1">
                <a:solidFill>
                  <a:schemeClr val="accent6">
                    <a:lumMod val="10000"/>
                  </a:schemeClr>
                </a:solidFill>
              </a:rPr>
              <a:t>Commun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. 8, 942 (2017)</a:t>
            </a:r>
          </a:p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[2] J. Ma et al, Nat. Mater. 18, 476 (2019)</a:t>
            </a:r>
          </a:p>
          <a:p>
            <a:pPr defTabSz="2194210" hangingPunct="0"/>
            <a:endParaRPr lang="en-US" sz="44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AEB1AEA-16F2-4656-A00A-B1FC235713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42830" r="45000" b="30311"/>
          <a:stretch/>
        </p:blipFill>
        <p:spPr>
          <a:xfrm>
            <a:off x="5466281" y="20044690"/>
            <a:ext cx="5534395" cy="35856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B97B6A-6543-46CC-8D1B-82B4FC984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87" y="23138501"/>
            <a:ext cx="8303375" cy="5577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AC70E4-85CA-4244-A7DE-862EA2B69D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87" y="17466564"/>
            <a:ext cx="8160760" cy="55778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A1E658-EEB4-4277-8126-58CD5AEF6A53}"/>
              </a:ext>
            </a:extLst>
          </p:cNvPr>
          <p:cNvSpPr txBox="1"/>
          <p:nvPr/>
        </p:nvSpPr>
        <p:spPr>
          <a:xfrm>
            <a:off x="12801176" y="18749193"/>
            <a:ext cx="329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Near-field (O3)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34F8E0-79D9-479F-A4CB-55E6754D83F4}"/>
              </a:ext>
            </a:extLst>
          </p:cNvPr>
          <p:cNvSpPr txBox="1"/>
          <p:nvPr/>
        </p:nvSpPr>
        <p:spPr>
          <a:xfrm>
            <a:off x="12645987" y="23211330"/>
            <a:ext cx="3938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Photocurrent (A3)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08E2DA-C72D-4C06-9E44-7D14D7149860}"/>
              </a:ext>
            </a:extLst>
          </p:cNvPr>
          <p:cNvSpPr/>
          <p:nvPr/>
        </p:nvSpPr>
        <p:spPr>
          <a:xfrm>
            <a:off x="17260643" y="19287183"/>
            <a:ext cx="553355" cy="3680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7EE50A-0A64-445F-A16E-ED26D1EB0137}"/>
              </a:ext>
            </a:extLst>
          </p:cNvPr>
          <p:cNvSpPr/>
          <p:nvPr/>
        </p:nvSpPr>
        <p:spPr>
          <a:xfrm>
            <a:off x="17249986" y="25039683"/>
            <a:ext cx="553355" cy="3680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68BADD-532C-4E8E-A4CF-1377468C139A}"/>
              </a:ext>
            </a:extLst>
          </p:cNvPr>
          <p:cNvSpPr/>
          <p:nvPr/>
        </p:nvSpPr>
        <p:spPr>
          <a:xfrm>
            <a:off x="16973307" y="20154202"/>
            <a:ext cx="553355" cy="368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343AED-B477-4B69-B20F-26DD1455CCCA}"/>
              </a:ext>
            </a:extLst>
          </p:cNvPr>
          <p:cNvSpPr/>
          <p:nvPr/>
        </p:nvSpPr>
        <p:spPr>
          <a:xfrm>
            <a:off x="16973308" y="25827733"/>
            <a:ext cx="553355" cy="368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A64F76-664C-4A12-BA15-A1032F28BF26}"/>
              </a:ext>
            </a:extLst>
          </p:cNvPr>
          <p:cNvSpPr txBox="1"/>
          <p:nvPr/>
        </p:nvSpPr>
        <p:spPr>
          <a:xfrm>
            <a:off x="14764354" y="15691898"/>
            <a:ext cx="3767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Sample: TaIrTe</a:t>
            </a:r>
            <a:r>
              <a:rPr lang="en-US" sz="4400" b="1" baseline="-25000" dirty="0">
                <a:solidFill>
                  <a:srgbClr val="0070C0"/>
                </a:solidFill>
              </a:rPr>
              <a:t>4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97D197-C7EB-4B62-A1EC-623224D548C4}"/>
              </a:ext>
            </a:extLst>
          </p:cNvPr>
          <p:cNvSpPr txBox="1"/>
          <p:nvPr/>
        </p:nvSpPr>
        <p:spPr>
          <a:xfrm>
            <a:off x="14068684" y="16461339"/>
            <a:ext cx="5315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Reference: Au contact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0C58EE-0AB9-4C87-B5E9-80B92483EAC8}"/>
              </a:ext>
            </a:extLst>
          </p:cNvPr>
          <p:cNvSpPr txBox="1"/>
          <p:nvPr/>
        </p:nvSpPr>
        <p:spPr>
          <a:xfrm>
            <a:off x="648727" y="20144122"/>
            <a:ext cx="4776269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2194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Optical image of a ~100 nm TaIrTe</a:t>
            </a:r>
            <a:r>
              <a:rPr lang="en-US" sz="4400" baseline="-25000" dirty="0">
                <a:solidFill>
                  <a:schemeClr val="accent6">
                    <a:lumMod val="10000"/>
                  </a:schemeClr>
                </a:solidFill>
              </a:rPr>
              <a:t>4</a:t>
            </a:r>
          </a:p>
          <a:p>
            <a:pPr marL="0" marR="0" indent="0" algn="l" defTabSz="2194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t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  <a:sym typeface="Arial Rounded MT Bold"/>
              </a:rPr>
              <a:t>hin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 flake on SiO</a:t>
            </a:r>
            <a:r>
              <a:rPr lang="en-US" sz="4400" baseline="-25000" dirty="0">
                <a:solidFill>
                  <a:schemeClr val="accent6">
                    <a:lumMod val="10000"/>
                  </a:schemeClr>
                </a:solidFill>
              </a:rPr>
              <a:t>2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/Si substrate</a:t>
            </a:r>
            <a:endParaRPr lang="en-US" sz="4400" dirty="0">
              <a:solidFill>
                <a:schemeClr val="accent6">
                  <a:lumMod val="10000"/>
                </a:schemeClr>
              </a:solidFill>
              <a:sym typeface="Arial Rounded MT Bold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AB5FE9-B877-4616-9E6F-A685FF877769}"/>
              </a:ext>
            </a:extLst>
          </p:cNvPr>
          <p:cNvSpPr txBox="1"/>
          <p:nvPr/>
        </p:nvSpPr>
        <p:spPr>
          <a:xfrm>
            <a:off x="742072" y="24319802"/>
            <a:ext cx="10794999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2194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By shining light on a metallic AFM tip,</a:t>
            </a:r>
          </a:p>
          <a:p>
            <a:pPr marL="0" marR="0" indent="0" algn="l" defTabSz="2194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we get localized optical response</a:t>
            </a:r>
          </a:p>
          <a:p>
            <a:pPr marL="0" marR="0" indent="0" algn="l" defTabSz="2194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function/photocurrent with 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  <a:sym typeface="Arial Rounded MT Bold"/>
              </a:rPr>
              <a:t>~30 nm spatial resolution at infrared wave-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length (1~100 um).</a:t>
            </a:r>
            <a:endParaRPr lang="en-US" sz="4400" dirty="0">
              <a:solidFill>
                <a:schemeClr val="accent6">
                  <a:lumMod val="10000"/>
                </a:schemeClr>
              </a:solidFill>
              <a:sym typeface="Arial Rounded MT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6034BD-8481-4C74-B3CD-2E358AB6B24C}"/>
                  </a:ext>
                </a:extLst>
              </p:cNvPr>
              <p:cNvSpPr/>
              <p:nvPr/>
            </p:nvSpPr>
            <p:spPr>
              <a:xfrm>
                <a:off x="513473" y="16762887"/>
                <a:ext cx="11504944" cy="2973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24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Comparison of Nano-infrared and</a:t>
                </a:r>
              </a:p>
              <a:p>
                <a:r>
                  <a:rPr lang="en-US" sz="624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Nano-photocurrent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6240" b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6240" b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624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4.5 um </a:t>
                </a:r>
              </a:p>
              <a:p>
                <a:r>
                  <a:rPr lang="en-US" sz="624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thick TaIrTe</a:t>
                </a:r>
                <a:r>
                  <a:rPr lang="en-US" sz="624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624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flakes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6034BD-8481-4C74-B3CD-2E358AB6B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3" y="16762887"/>
                <a:ext cx="11504944" cy="2973122"/>
              </a:xfrm>
              <a:prstGeom prst="rect">
                <a:avLst/>
              </a:prstGeom>
              <a:blipFill>
                <a:blip r:embed="rId11"/>
                <a:stretch>
                  <a:fillRect l="-3337" t="-6557" r="-2383" b="-13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43BF9196-E129-4010-A05B-277F558C6E9D}"/>
              </a:ext>
            </a:extLst>
          </p:cNvPr>
          <p:cNvSpPr/>
          <p:nvPr/>
        </p:nvSpPr>
        <p:spPr>
          <a:xfrm>
            <a:off x="4455521" y="29628312"/>
            <a:ext cx="11526682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40" b="1" dirty="0">
                <a:latin typeface="Calibri" panose="020F0502020204030204" pitchFamily="34" charset="0"/>
                <a:cs typeface="Calibri" panose="020F0502020204030204" pitchFamily="34" charset="0"/>
              </a:rPr>
              <a:t>Power and frequency dependence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9E38098-EA3F-4AC5-87B6-48829589A3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9" y="31861218"/>
            <a:ext cx="12771030" cy="751237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0F4F355-D430-4A83-95D0-F47330D0FE23}"/>
              </a:ext>
            </a:extLst>
          </p:cNvPr>
          <p:cNvSpPr txBox="1"/>
          <p:nvPr/>
        </p:nvSpPr>
        <p:spPr>
          <a:xfrm>
            <a:off x="687208" y="39479066"/>
            <a:ext cx="12327538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2194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The near-field photocurrent shows linear power law behavior at low power, consistent with 2</a:t>
            </a:r>
            <a:r>
              <a:rPr lang="en-US" sz="4400" baseline="30000" dirty="0">
                <a:solidFill>
                  <a:schemeClr val="accent6">
                    <a:lumMod val="10000"/>
                  </a:schemeClr>
                </a:solidFill>
              </a:rPr>
              <a:t>nd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  order response. At higher power the power dependence deviates from linear, while the (Au normalized) near-field optical signal remains flat with different incident laser power.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35E9E98-BBC4-442D-9957-E539F3791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593" y="22215102"/>
            <a:ext cx="20960400" cy="87334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5659DB3-B6B6-44EA-86F3-F1F70A8E98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/>
          <a:stretch/>
        </p:blipFill>
        <p:spPr>
          <a:xfrm>
            <a:off x="13069693" y="32631063"/>
            <a:ext cx="8627797" cy="583873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7C6D915-0E23-43F3-932E-1D3F99348E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92" y="35288003"/>
            <a:ext cx="6166635" cy="8513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C54596-834C-4792-9B9B-B2B81EE2B871}"/>
              </a:ext>
            </a:extLst>
          </p:cNvPr>
          <p:cNvSpPr txBox="1"/>
          <p:nvPr/>
        </p:nvSpPr>
        <p:spPr>
          <a:xfrm>
            <a:off x="1171994" y="31044637"/>
            <a:ext cx="118976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Power dependence at 4.5 um/7.3 um on thick flake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63FAE-7546-43E1-AA0C-EDE88A4B9C19}"/>
              </a:ext>
            </a:extLst>
          </p:cNvPr>
          <p:cNvSpPr txBox="1"/>
          <p:nvPr/>
        </p:nvSpPr>
        <p:spPr>
          <a:xfrm>
            <a:off x="15038751" y="31617267"/>
            <a:ext cx="5550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Frequency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D04B8-14C3-4D26-B881-D3C603386EF3}"/>
                  </a:ext>
                </a:extLst>
              </p:cNvPr>
              <p:cNvSpPr/>
              <p:nvPr/>
            </p:nvSpPr>
            <p:spPr>
              <a:xfrm>
                <a:off x="22466287" y="31391011"/>
                <a:ext cx="22116561" cy="3493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94210" hangingPunct="0"/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</a:rPr>
                  <a:t>Nano-photocurrent at 1600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40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</a:rPr>
                  <a:t> for a ~12 nm thin flake shows very localized (&lt; 300 nm) </a:t>
                </a:r>
              </a:p>
              <a:p>
                <a:pPr defTabSz="2194210" hangingPunct="0"/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</a:rPr>
                  <a:t>“hot-spots” for strong photocurrent, not evident in previous studies on thicker flakes.</a:t>
                </a:r>
              </a:p>
              <a:p>
                <a:pPr defTabSz="2194210" hangingPunct="0"/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</a:rPr>
                  <a:t>Moreover, the photocurrent signal exhibits interesting “sign-changing” behavior multiple </a:t>
                </a:r>
              </a:p>
              <a:p>
                <a:pPr defTabSz="2194210" hangingPunct="0"/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</a:rPr>
                  <a:t>times near the Au contacts. The sign reversal is present and more complicated in thick</a:t>
                </a:r>
              </a:p>
              <a:p>
                <a:pPr defTabSz="2194210" hangingPunct="0"/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</a:rPr>
                  <a:t>flakes. Theoretical understanding for this behavior is currently lacking.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D04B8-14C3-4D26-B881-D3C603386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287" y="31391011"/>
                <a:ext cx="22116561" cy="3493200"/>
              </a:xfrm>
              <a:prstGeom prst="rect">
                <a:avLst/>
              </a:prstGeom>
              <a:blipFill>
                <a:blip r:embed="rId16"/>
                <a:stretch>
                  <a:fillRect l="-1103" t="-2967" b="-7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69802F5-7651-4942-9FDB-78DB0755CF13}"/>
              </a:ext>
            </a:extLst>
          </p:cNvPr>
          <p:cNvSpPr txBox="1"/>
          <p:nvPr/>
        </p:nvSpPr>
        <p:spPr>
          <a:xfrm>
            <a:off x="14615212" y="39805583"/>
            <a:ext cx="184731" cy="160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DB6B28-62E2-41E5-88A8-E1CF7E6AFC1F}"/>
                  </a:ext>
                </a:extLst>
              </p:cNvPr>
              <p:cNvSpPr/>
              <p:nvPr/>
            </p:nvSpPr>
            <p:spPr>
              <a:xfrm>
                <a:off x="13928953" y="38832093"/>
                <a:ext cx="7824103" cy="4170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</a:rPr>
                  <a:t>An increase of photocurrent as the light frequency approaches 1600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40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</a:rPr>
                  <a:t> while the (un-normalized) near-field optical signal follows a gradual increase as frequency lowers.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DB6B28-62E2-41E5-88A8-E1CF7E6AF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953" y="38832093"/>
                <a:ext cx="7824103" cy="4170309"/>
              </a:xfrm>
              <a:prstGeom prst="rect">
                <a:avLst/>
              </a:prstGeom>
              <a:blipFill>
                <a:blip r:embed="rId17"/>
                <a:stretch>
                  <a:fillRect l="-3196" t="-2924" r="-234" b="-5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2686499-0FB6-4EED-A070-A874918572F5}"/>
              </a:ext>
            </a:extLst>
          </p:cNvPr>
          <p:cNvSpPr/>
          <p:nvPr/>
        </p:nvSpPr>
        <p:spPr>
          <a:xfrm>
            <a:off x="22728412" y="37309744"/>
            <a:ext cx="12910842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1. More frequency dependent nano-photocurrent for</a:t>
            </a:r>
          </a:p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TaIrTe</a:t>
            </a:r>
            <a:r>
              <a:rPr lang="en-US" sz="4400" baseline="-25000" dirty="0">
                <a:solidFill>
                  <a:schemeClr val="accent6">
                    <a:lumMod val="10000"/>
                  </a:schemeClr>
                </a:solidFill>
              </a:rPr>
              <a:t>4</a:t>
            </a:r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 and related topological semimetals.</a:t>
            </a:r>
          </a:p>
          <a:p>
            <a:endParaRPr lang="en-US" sz="4400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2. Perform low-temperature nano-photocurrent studies</a:t>
            </a:r>
          </a:p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to better understand the origin of the ‘sign-changing’</a:t>
            </a:r>
          </a:p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behavior of the nano-photocurrent map</a:t>
            </a:r>
          </a:p>
          <a:p>
            <a:endParaRPr lang="en-US" sz="4400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3. Explore nano-photocurrent response in monolayers</a:t>
            </a:r>
          </a:p>
          <a:p>
            <a:r>
              <a:rPr lang="en-US" sz="4400" dirty="0">
                <a:solidFill>
                  <a:schemeClr val="accent6">
                    <a:lumMod val="10000"/>
                  </a:schemeClr>
                </a:solidFill>
              </a:rPr>
              <a:t>of topological semimetals.</a:t>
            </a:r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A83FE1B2-ABFB-6AD2-D3CD-9AFFED1D366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5"/>
          <a:stretch/>
        </p:blipFill>
        <p:spPr bwMode="auto">
          <a:xfrm>
            <a:off x="248296" y="127486"/>
            <a:ext cx="9482713" cy="596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49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573</Words>
  <Application>Microsoft Macintosh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Cambria Math</vt:lpstr>
      <vt:lpstr>Office Theme</vt:lpstr>
      <vt:lpstr>PowerPoint Presentation</vt:lpstr>
    </vt:vector>
  </TitlesOfParts>
  <Manager/>
  <Company>ucsd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Dimitri basov</dc:creator>
  <cp:keywords/>
  <dc:description/>
  <cp:lastModifiedBy>Dmitri N Bassov</cp:lastModifiedBy>
  <cp:revision>191</cp:revision>
  <dcterms:created xsi:type="dcterms:W3CDTF">2016-10-18T20:44:56Z</dcterms:created>
  <dcterms:modified xsi:type="dcterms:W3CDTF">2023-05-12T01:22:15Z</dcterms:modified>
  <cp:category/>
</cp:coreProperties>
</file>