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67" r:id="rId5"/>
    <p:sldId id="259" r:id="rId6"/>
    <p:sldId id="260" r:id="rId7"/>
    <p:sldId id="261" r:id="rId8"/>
    <p:sldId id="262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6006"/>
  </p:normalViewPr>
  <p:slideViewPr>
    <p:cSldViewPr snapToGrid="0" snapToObjects="1">
      <p:cViewPr varScale="1">
        <p:scale>
          <a:sx n="116" d="100"/>
          <a:sy n="116" d="100"/>
        </p:scale>
        <p:origin x="416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DE869A-7814-BF45-9B8D-C510D938C3C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A98DC41-CE43-E94C-BFDF-6781B9313AC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C21D76-C6A9-A64C-92D5-5610DBC9CA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A0470-FAA8-F446-91A5-AA1A0725028F}" type="datetimeFigureOut">
              <a:rPr lang="en-US" smtClean="0"/>
              <a:t>1/27/21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42AC8E-FC12-064F-A2EC-60C3D429CE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7C7B88-0B01-5645-86D0-50680FFC04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196B6-8B97-0645-8F0B-5339DAA30CD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16952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C8FE40-1886-6C44-9465-71AFEB3F76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533D847-9418-E244-8B7D-0C9D51B8A03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2A1C1C-8DEE-054F-844C-7DF0A34BFD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A0470-FAA8-F446-91A5-AA1A0725028F}" type="datetimeFigureOut">
              <a:rPr lang="en-US" smtClean="0"/>
              <a:t>1/27/21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A9175F-05CA-6548-80C1-DA119C43B8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4730D4-9430-5B40-A852-B7AB9E363C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196B6-8B97-0645-8F0B-5339DAA30CD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79521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F32883D-8FA1-3C4B-9334-46C48200AE8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CCBD381-DCF9-314B-B694-825F9D979A4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FC007F-D55E-284A-87F0-FA44ACC902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A0470-FAA8-F446-91A5-AA1A0725028F}" type="datetimeFigureOut">
              <a:rPr lang="en-US" smtClean="0"/>
              <a:t>1/27/21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198137-B2B4-4840-913D-AAC5F880A2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C66325A-2C1D-F24D-957C-5FDC9BD9C8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196B6-8B97-0645-8F0B-5339DAA30CD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57481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FC17EA-B578-DD47-9C31-3DA47C98A7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4020D5-64E0-264C-AD6C-27A1FC975A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5991475-0C98-174F-9B3F-0A20F735E3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A0470-FAA8-F446-91A5-AA1A0725028F}" type="datetimeFigureOut">
              <a:rPr lang="en-US" smtClean="0"/>
              <a:t>1/27/21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998937-FD20-4746-9C22-4E7B395A6F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D36DE1-A372-C84A-B9E6-497CB6608C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196B6-8B97-0645-8F0B-5339DAA30CD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54026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F91F60-BC7E-1640-81A9-56A5916DBD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D5873E8-A514-B648-8F22-941CEB6209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3A5A37-3B1D-3740-BE6B-5D1F5191B9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A0470-FAA8-F446-91A5-AA1A0725028F}" type="datetimeFigureOut">
              <a:rPr lang="en-US" smtClean="0"/>
              <a:t>1/27/21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080655-8F3D-C64B-AD31-15180D1D99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1EFE2E2-3A84-2343-8667-0E139647C2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196B6-8B97-0645-8F0B-5339DAA30CD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84611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1E999F-7010-F349-A982-7344B665F3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FEA8D7-5306-DC49-8F6C-EC04CD0847E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F7BE260-7A3A-634F-A618-2B4FB7B0D80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C8F101A-F3CC-C045-93C0-7037470B24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A0470-FAA8-F446-91A5-AA1A0725028F}" type="datetimeFigureOut">
              <a:rPr lang="en-US" smtClean="0"/>
              <a:t>1/27/21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9E25F37-A34A-124E-97EA-4D318ED412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2AE3A3B-C7F4-5048-AAE8-7E24E6F6DB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196B6-8B97-0645-8F0B-5339DAA30CD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38796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557B75-0D98-1C44-B076-F5BF65D201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D6E6214-4A53-1247-82D3-06BB7279EE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2152FEA-6CF6-E641-9FC7-13288B4D5FF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C2E13AD-498D-3042-B89C-CD0BC239963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CB39F39-5095-6A41-9086-05B5A280C8F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1583BDA-9769-684E-B192-F2D94B2B54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A0470-FAA8-F446-91A5-AA1A0725028F}" type="datetimeFigureOut">
              <a:rPr lang="en-US" smtClean="0"/>
              <a:t>1/27/21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283B5A1-A3D7-E84F-83D9-602C8AF852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0CF1DB8-8B84-7B47-9D34-DC1E27F835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196B6-8B97-0645-8F0B-5339DAA30CD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52681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077C61-92BE-1C48-BF4F-5DB7B063D3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241A69E-225E-454C-B0DE-636ED491AF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A0470-FAA8-F446-91A5-AA1A0725028F}" type="datetimeFigureOut">
              <a:rPr lang="en-US" smtClean="0"/>
              <a:t>1/27/21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CCD37CB-3D99-1E45-8AF0-B760AFB572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C7D3340-8E3E-B845-AF04-92B3204E09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196B6-8B97-0645-8F0B-5339DAA30CD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52790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1EE9223-B4B3-B74C-A878-71B80FE240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A0470-FAA8-F446-91A5-AA1A0725028F}" type="datetimeFigureOut">
              <a:rPr lang="en-US" smtClean="0"/>
              <a:t>1/27/21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E992521-9C79-9A45-9EDD-0342899EEE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A4BCED9-BD41-E646-BE56-92B565F730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196B6-8B97-0645-8F0B-5339DAA30CD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67342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F8561F-1B5A-7A48-B9F8-DD705E12D0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7F20C8-E806-754A-B4EE-F396E1794E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BDDC6BC-A94D-8E4E-987C-E1AF0196359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1F5A0E1-445D-AD46-90DA-02AAEDECA3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A0470-FAA8-F446-91A5-AA1A0725028F}" type="datetimeFigureOut">
              <a:rPr lang="en-US" smtClean="0"/>
              <a:t>1/27/21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8AAE3C6-9995-CD40-809A-57E2E24CCE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B145D4B-8398-A341-8D7E-006722F9D8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196B6-8B97-0645-8F0B-5339DAA30CD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56598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F041CE-218F-B744-8D73-E6AE7129EF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75DE16B-38BD-924E-8B1C-EC61B2021AF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7AD8DB2-81D7-A847-A76F-668193B4BDA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FAE8D8A-741F-7949-B457-834726D06E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A0470-FAA8-F446-91A5-AA1A0725028F}" type="datetimeFigureOut">
              <a:rPr lang="en-US" smtClean="0"/>
              <a:t>1/27/21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58E910E-C9E9-C649-BC12-D2F83995F0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184A58F-307E-E346-AFA2-F97C6C6CB4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196B6-8B97-0645-8F0B-5339DAA30CD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64750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2F546AF-EC80-CA44-8D7E-5A235F03DD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6213F70-11A8-3E46-8601-B2C6FDF0EE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6318E3-6116-9246-A5C1-C8F7CABB5EA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CA0470-FAA8-F446-91A5-AA1A0725028F}" type="datetimeFigureOut">
              <a:rPr lang="en-US" smtClean="0"/>
              <a:t>1/27/21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A811EF-8559-AF42-9677-5D85A31B065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2A54F1-F500-C64C-B5EC-1563C89A7BF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B196B6-8B97-0645-8F0B-5339DAA30CD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66616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6E7C4849-D0F1-2B49-A375-D6CB4F50201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Megan Thomas, Amazon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6320860E-356D-1946-829E-63DFEFD44E9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4400" b="1" u="sng" dirty="0">
                <a:latin typeface="Calibri" panose="020F0502020204030204" pitchFamily="34" charset="0"/>
              </a:rPr>
              <a:t>Economics in Tech</a:t>
            </a:r>
            <a:br>
              <a:rPr lang="en-US" sz="4400" b="1" u="sng" dirty="0">
                <a:latin typeface="Calibri" panose="020F0502020204030204" pitchFamily="34" charset="0"/>
              </a:rPr>
            </a:br>
            <a:endParaRPr lang="en-US" sz="4000" b="1" u="sng" dirty="0">
              <a:effectLst/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659421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17FB10-51DF-C641-AA8B-9E9EF291F1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2550"/>
            <a:ext cx="10515600" cy="1325563"/>
          </a:xfrm>
        </p:spPr>
        <p:txBody>
          <a:bodyPr>
            <a:normAutofit/>
          </a:bodyPr>
          <a:lstStyle/>
          <a:p>
            <a:r>
              <a:rPr lang="en-US" sz="3600" b="1" u="sng" dirty="0"/>
              <a:t>Career Growth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CBD0AD-60F5-8446-81E7-9E8BD4A13E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85888"/>
            <a:ext cx="10515600" cy="5106987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Independence in owning a product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Building a science team</a:t>
            </a:r>
          </a:p>
          <a:p>
            <a:endParaRPr lang="en-US" dirty="0"/>
          </a:p>
          <a:p>
            <a:r>
              <a:rPr lang="en-US" dirty="0"/>
              <a:t>Working with rich data</a:t>
            </a:r>
          </a:p>
          <a:p>
            <a:endParaRPr lang="en-US" dirty="0"/>
          </a:p>
          <a:p>
            <a:r>
              <a:rPr lang="en-US" dirty="0"/>
              <a:t>Working with people from diverse backgrounds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Having influence across different science projects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Seeing your work’s impact being realized in the real world</a:t>
            </a:r>
          </a:p>
        </p:txBody>
      </p:sp>
    </p:spTree>
    <p:extLst>
      <p:ext uri="{BB962C8B-B14F-4D97-AF65-F5344CB8AC3E}">
        <p14:creationId xmlns:p14="http://schemas.microsoft.com/office/powerpoint/2010/main" val="40367440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7B0721-F083-004B-AA77-F313AFF3F9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u="sng" dirty="0"/>
              <a:t>To learn more: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CD7227-F0B6-1946-B6A8-ADDDA6DB0C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effectLst/>
              </a:rPr>
              <a:t>Athey, Susan, and Michael Luca. 2019. "Economists (and Economics) in Tech Companies." Journal of Economic Perspectives, 33 (1): 209-30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96819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CF5A96-6BE5-C142-AE65-E2CEE34C47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sz="3600" b="1" u="sng" dirty="0"/>
              <a:t>Introduction</a:t>
            </a:r>
            <a:endParaRPr lang="en-US" sz="3600" b="1" u="sng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65AFD2-58D1-6949-B963-A7AD33B7EC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en-US" b="1" dirty="0"/>
              <a:t>Megan D. Thomas</a:t>
            </a:r>
          </a:p>
          <a:p>
            <a:pPr lvl="1"/>
            <a:r>
              <a:rPr lang="en-US" altLang="en-US" dirty="0"/>
              <a:t>University of Texas at Austin 2016 Ph.D.</a:t>
            </a:r>
          </a:p>
          <a:p>
            <a:pPr lvl="1"/>
            <a:r>
              <a:rPr lang="en-US" altLang="en-US" dirty="0"/>
              <a:t>Background in Development Economics</a:t>
            </a:r>
          </a:p>
          <a:p>
            <a:pPr lvl="1"/>
            <a:r>
              <a:rPr lang="en-US" altLang="en-US" dirty="0"/>
              <a:t>Senior Economist at Amazon</a:t>
            </a:r>
          </a:p>
          <a:p>
            <a:pPr lvl="2"/>
            <a:r>
              <a:rPr lang="en-US" altLang="en-US" sz="2200" dirty="0"/>
              <a:t>Marketing</a:t>
            </a:r>
          </a:p>
          <a:p>
            <a:pPr lvl="2"/>
            <a:r>
              <a:rPr lang="en-US" altLang="en-US" sz="2200" dirty="0"/>
              <a:t>Alexa</a:t>
            </a:r>
          </a:p>
          <a:p>
            <a:pPr lvl="2"/>
            <a:r>
              <a:rPr lang="en-US" altLang="en-US" sz="2200" dirty="0"/>
              <a:t>Finance</a:t>
            </a:r>
          </a:p>
          <a:p>
            <a:pPr lvl="2"/>
            <a:r>
              <a:rPr lang="en-US" altLang="en-US" sz="2200" dirty="0"/>
              <a:t>Optimization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94682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42345771-F71C-5142-BAE6-270E6BF65EB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49532" y="355044"/>
            <a:ext cx="4346468" cy="190555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6C1F8B2C-BAC5-4F43-A4F6-44B1DCB9150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63047" y="355044"/>
            <a:ext cx="4137052" cy="3614054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8324C7FA-13B7-2441-A4C4-10658BE3728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49532" y="2600937"/>
            <a:ext cx="3861730" cy="3816974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67B96CB0-0EBD-6D4E-BF69-C7432F3EB78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894305" y="4145810"/>
            <a:ext cx="4338747" cy="22721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70898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85AA1D-9957-BB41-9A59-CE023C5F7E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u="sng" dirty="0"/>
              <a:t>Economist Skill Set (</a:t>
            </a:r>
            <a:r>
              <a:rPr lang="en-US" sz="3600" u="sng" dirty="0" err="1"/>
              <a:t>Athey</a:t>
            </a:r>
            <a:r>
              <a:rPr lang="en-US" sz="3600" u="sng" dirty="0"/>
              <a:t> and Luca, 2019)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597072-91F5-F746-8CBC-9375D6CD65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ability to assess and interpret empirical relationships and work with data.</a:t>
            </a:r>
          </a:p>
          <a:p>
            <a:endParaRPr lang="en-US" dirty="0"/>
          </a:p>
          <a:p>
            <a:r>
              <a:rPr lang="en-US" dirty="0"/>
              <a:t>The ability to understand and design markets and incentives, taking into account the information environment and strategic interactions.</a:t>
            </a:r>
          </a:p>
          <a:p>
            <a:endParaRPr lang="en-US" dirty="0"/>
          </a:p>
          <a:p>
            <a:r>
              <a:rPr lang="en-US" dirty="0"/>
              <a:t>The ability to understand industry structure and equilibrium behavior by firms.</a:t>
            </a:r>
          </a:p>
        </p:txBody>
      </p:sp>
    </p:spTree>
    <p:extLst>
      <p:ext uri="{BB962C8B-B14F-4D97-AF65-F5344CB8AC3E}">
        <p14:creationId xmlns:p14="http://schemas.microsoft.com/office/powerpoint/2010/main" val="8787177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370717BF-812E-8F4B-820E-61C689F9F0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4203" y="150812"/>
            <a:ext cx="10515600" cy="1325563"/>
          </a:xfrm>
        </p:spPr>
        <p:txBody>
          <a:bodyPr>
            <a:normAutofit/>
          </a:bodyPr>
          <a:lstStyle/>
          <a:p>
            <a:r>
              <a:rPr lang="en-US" sz="3600" b="1" u="sng" dirty="0"/>
              <a:t>A Typical Day in the Life of an Economist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A6018ED9-817E-2D4A-A08E-D7B6BDEDBE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4202" y="1476375"/>
            <a:ext cx="9802785" cy="5094128"/>
          </a:xfrm>
        </p:spPr>
        <p:txBody>
          <a:bodyPr>
            <a:normAutofit/>
          </a:bodyPr>
          <a:lstStyle/>
          <a:p>
            <a:r>
              <a:rPr lang="en-US" b="1" dirty="0"/>
              <a:t>Meet the business team</a:t>
            </a:r>
          </a:p>
          <a:p>
            <a:pPr lvl="1"/>
            <a:r>
              <a:rPr lang="en-US" dirty="0"/>
              <a:t>What ambiguous problem are they trying to solve? </a:t>
            </a:r>
          </a:p>
          <a:p>
            <a:pPr lvl="1"/>
            <a:r>
              <a:rPr lang="en-US" dirty="0"/>
              <a:t>Work through the ambiguity and frame the question</a:t>
            </a:r>
          </a:p>
          <a:p>
            <a:r>
              <a:rPr lang="en-US" b="1" dirty="0"/>
              <a:t>Determine the Data and Modeling Approach</a:t>
            </a:r>
          </a:p>
          <a:p>
            <a:pPr lvl="1"/>
            <a:r>
              <a:rPr lang="en-US" dirty="0"/>
              <a:t>Pull and process the right data from large databases</a:t>
            </a:r>
          </a:p>
          <a:p>
            <a:pPr lvl="1"/>
            <a:r>
              <a:rPr lang="en-US" dirty="0"/>
              <a:t>Explore applicable econ models and/or ML techniques</a:t>
            </a:r>
          </a:p>
          <a:p>
            <a:r>
              <a:rPr lang="en-US" b="1" dirty="0"/>
              <a:t>Make a Product</a:t>
            </a:r>
          </a:p>
          <a:p>
            <a:pPr lvl="1"/>
            <a:r>
              <a:rPr lang="en-US" dirty="0"/>
              <a:t>Work with Engineers to take the model and build a product</a:t>
            </a:r>
          </a:p>
          <a:p>
            <a:r>
              <a:rPr lang="en-US" b="1" dirty="0"/>
              <a:t>Have a Business Impact</a:t>
            </a:r>
          </a:p>
          <a:p>
            <a:pPr lvl="1"/>
            <a:r>
              <a:rPr lang="en-US" dirty="0"/>
              <a:t>Guide the business on the right use the results and make them self sufficient to use the information from the product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46422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370717BF-812E-8F4B-820E-61C689F9F0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4203" y="150812"/>
            <a:ext cx="10515600" cy="1325563"/>
          </a:xfrm>
        </p:spPr>
        <p:txBody>
          <a:bodyPr>
            <a:normAutofit/>
          </a:bodyPr>
          <a:lstStyle/>
          <a:p>
            <a:r>
              <a:rPr lang="en-US" sz="3600" b="1" u="sng" dirty="0"/>
              <a:t>Problems for Economists in Tech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A6018ED9-817E-2D4A-A08E-D7B6BDEDBE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8503" y="1347787"/>
            <a:ext cx="9374160" cy="5081588"/>
          </a:xfrm>
        </p:spPr>
        <p:txBody>
          <a:bodyPr>
            <a:normAutofit/>
          </a:bodyPr>
          <a:lstStyle/>
          <a:p>
            <a:pPr lvl="1"/>
            <a:r>
              <a:rPr lang="en-US" b="1" dirty="0"/>
              <a:t>Demand Estimation</a:t>
            </a:r>
          </a:p>
          <a:p>
            <a:pPr lvl="2"/>
            <a:r>
              <a:rPr lang="en-US" dirty="0"/>
              <a:t>New Products</a:t>
            </a:r>
          </a:p>
          <a:p>
            <a:pPr marL="914400" lvl="2" indent="0">
              <a:buNone/>
            </a:pPr>
            <a:endParaRPr lang="en-US" dirty="0"/>
          </a:p>
          <a:p>
            <a:pPr lvl="1"/>
            <a:r>
              <a:rPr lang="en-US" b="1" dirty="0"/>
              <a:t>Forecasting</a:t>
            </a:r>
          </a:p>
          <a:p>
            <a:pPr lvl="2"/>
            <a:r>
              <a:rPr lang="en-US" dirty="0"/>
              <a:t>Supply planning and optimization</a:t>
            </a:r>
          </a:p>
          <a:p>
            <a:pPr lvl="2"/>
            <a:r>
              <a:rPr lang="en-US" dirty="0"/>
              <a:t>Planning labor needs at different times</a:t>
            </a:r>
          </a:p>
          <a:p>
            <a:pPr lvl="2"/>
            <a:r>
              <a:rPr lang="en-US" dirty="0"/>
              <a:t>Improving P&amp;Ls in Finance</a:t>
            </a:r>
          </a:p>
          <a:p>
            <a:pPr marL="914400" lvl="2" indent="0">
              <a:buNone/>
            </a:pPr>
            <a:endParaRPr lang="en-US" dirty="0"/>
          </a:p>
          <a:p>
            <a:pPr lvl="1"/>
            <a:r>
              <a:rPr lang="en-US" b="1" dirty="0"/>
              <a:t>Causal Inference</a:t>
            </a:r>
          </a:p>
          <a:p>
            <a:pPr lvl="2"/>
            <a:r>
              <a:rPr lang="en-US" dirty="0"/>
              <a:t>Effect of program changes</a:t>
            </a:r>
          </a:p>
          <a:p>
            <a:pPr lvl="2"/>
            <a:r>
              <a:rPr lang="en-US" dirty="0"/>
              <a:t>Effect of customer driven actions</a:t>
            </a:r>
          </a:p>
          <a:p>
            <a:pPr lvl="2"/>
            <a:endParaRPr lang="en-US" dirty="0"/>
          </a:p>
          <a:p>
            <a:pPr marL="914400" lvl="2" indent="0">
              <a:buNone/>
            </a:pPr>
            <a:endParaRPr lang="en-US" dirty="0"/>
          </a:p>
          <a:p>
            <a:pPr marL="914400" lvl="2" indent="0">
              <a:buNone/>
            </a:pPr>
            <a:endParaRPr lang="en-US" dirty="0"/>
          </a:p>
          <a:p>
            <a:pPr marL="914400" lvl="2" indent="0">
              <a:buNone/>
            </a:pPr>
            <a:endParaRPr lang="en-US" dirty="0"/>
          </a:p>
          <a:p>
            <a:pPr marL="914400" lvl="2" indent="0">
              <a:buNone/>
            </a:pPr>
            <a:endParaRPr lang="en-US" dirty="0"/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marL="914400" lvl="2" indent="0">
              <a:buNone/>
            </a:pPr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91790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370717BF-812E-8F4B-820E-61C689F9F0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4203" y="150812"/>
            <a:ext cx="10515600" cy="1325563"/>
          </a:xfrm>
        </p:spPr>
        <p:txBody>
          <a:bodyPr>
            <a:normAutofit/>
          </a:bodyPr>
          <a:lstStyle/>
          <a:p>
            <a:r>
              <a:rPr lang="en-US" sz="3600" b="1" u="sng" dirty="0"/>
              <a:t>Techniques used by Economists in Tech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A6018ED9-817E-2D4A-A08E-D7B6BDEDBE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8503" y="1347787"/>
            <a:ext cx="9374160" cy="5081588"/>
          </a:xfrm>
        </p:spPr>
        <p:txBody>
          <a:bodyPr>
            <a:normAutofit/>
          </a:bodyPr>
          <a:lstStyle/>
          <a:p>
            <a:pPr lvl="1"/>
            <a:r>
              <a:rPr lang="en-US" dirty="0"/>
              <a:t>Structural Modeling</a:t>
            </a:r>
          </a:p>
          <a:p>
            <a:pPr marL="914400" lvl="2" indent="0">
              <a:buNone/>
            </a:pPr>
            <a:endParaRPr lang="en-US" dirty="0"/>
          </a:p>
          <a:p>
            <a:pPr lvl="1"/>
            <a:r>
              <a:rPr lang="en-US" dirty="0"/>
              <a:t>Forecasting</a:t>
            </a:r>
          </a:p>
          <a:p>
            <a:pPr marL="914400" lvl="2" indent="0">
              <a:buNone/>
            </a:pPr>
            <a:endParaRPr lang="en-US" dirty="0"/>
          </a:p>
          <a:p>
            <a:pPr lvl="1"/>
            <a:r>
              <a:rPr lang="en-US" dirty="0"/>
              <a:t>Experimentation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Quasi-experimental analysis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Optimization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Machine Learning</a:t>
            </a:r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marL="914400" lvl="2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33511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0C5170-5CEA-8948-8E22-56E2D02B3E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u="sng" dirty="0"/>
              <a:t>Some Examples from Experience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0076AC-6332-6749-8A2B-C8B7D11F2A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/>
              <a:t>Marketing</a:t>
            </a:r>
          </a:p>
          <a:p>
            <a:pPr lvl="1"/>
            <a:r>
              <a:rPr lang="en-US" dirty="0"/>
              <a:t>What is the effectiveness of our advertising channels?</a:t>
            </a:r>
          </a:p>
          <a:p>
            <a:pPr lvl="1"/>
            <a:r>
              <a:rPr lang="en-US" dirty="0"/>
              <a:t>How do we effectively allocate spend across different channels?</a:t>
            </a:r>
          </a:p>
          <a:p>
            <a:pPr lvl="1"/>
            <a:r>
              <a:rPr lang="en-US" dirty="0"/>
              <a:t>Which is the right channel for which audience?</a:t>
            </a:r>
          </a:p>
          <a:p>
            <a:pPr lvl="1"/>
            <a:r>
              <a:rPr lang="en-US" dirty="0"/>
              <a:t>What is the optimal messaging and targeting?</a:t>
            </a:r>
          </a:p>
          <a:p>
            <a:pPr lvl="1"/>
            <a:endParaRPr lang="en-US" dirty="0"/>
          </a:p>
          <a:p>
            <a:r>
              <a:rPr lang="en-US" b="1" dirty="0"/>
              <a:t>Product : Alexa</a:t>
            </a:r>
          </a:p>
          <a:p>
            <a:pPr lvl="1"/>
            <a:r>
              <a:rPr lang="en-US" dirty="0"/>
              <a:t>What is the long term impact of feature discover?</a:t>
            </a:r>
          </a:p>
          <a:p>
            <a:pPr lvl="1"/>
            <a:r>
              <a:rPr lang="en-US" dirty="0"/>
              <a:t>What is the long term impact of a negative experience?</a:t>
            </a:r>
          </a:p>
          <a:p>
            <a:pPr lvl="1"/>
            <a:r>
              <a:rPr lang="en-US" dirty="0"/>
              <a:t>Content optimization</a:t>
            </a:r>
          </a:p>
          <a:p>
            <a:pPr lvl="1"/>
            <a:r>
              <a:rPr lang="en-US" dirty="0"/>
              <a:t>What features do we roll out next?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68043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0C5170-5CEA-8948-8E22-56E2D02B3E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u="sng" dirty="0"/>
              <a:t>Some Examples from Experience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0076AC-6332-6749-8A2B-C8B7D11F2A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Finance</a:t>
            </a:r>
          </a:p>
          <a:p>
            <a:pPr lvl="1"/>
            <a:r>
              <a:rPr lang="en-US" dirty="0"/>
              <a:t>Forecasting P&amp;L items.</a:t>
            </a:r>
          </a:p>
          <a:p>
            <a:pPr lvl="1"/>
            <a:r>
              <a:rPr lang="en-US" dirty="0"/>
              <a:t>Understanding macro effects on the company’s P&amp;L.</a:t>
            </a:r>
          </a:p>
          <a:p>
            <a:pPr lvl="1"/>
            <a:r>
              <a:rPr lang="en-US" dirty="0"/>
              <a:t>Understanding growth attribution to internal and external factors.</a:t>
            </a:r>
          </a:p>
          <a:p>
            <a:pPr lvl="1"/>
            <a:endParaRPr lang="en-US" dirty="0"/>
          </a:p>
          <a:p>
            <a:r>
              <a:rPr lang="en-US" b="1"/>
              <a:t>Featuring Sellers</a:t>
            </a:r>
            <a:endParaRPr lang="en-US" b="1" dirty="0"/>
          </a:p>
          <a:p>
            <a:pPr lvl="1"/>
            <a:r>
              <a:rPr lang="en-US" dirty="0"/>
              <a:t>What is the best offer to show a customer for a given product?</a:t>
            </a:r>
          </a:p>
          <a:p>
            <a:pPr lvl="1"/>
            <a:r>
              <a:rPr lang="en-US" dirty="0"/>
              <a:t>What is the effect on customers?</a:t>
            </a:r>
          </a:p>
          <a:p>
            <a:pPr lvl="1"/>
            <a:r>
              <a:rPr lang="en-US" dirty="0"/>
              <a:t>What is the effect on sellers?</a:t>
            </a:r>
          </a:p>
          <a:p>
            <a:pPr marL="457200" lvl="1" indent="0">
              <a:buNone/>
            </a:pPr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15070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</TotalTime>
  <Words>441</Words>
  <Application>Microsoft Macintosh PowerPoint</Application>
  <PresentationFormat>Widescreen</PresentationFormat>
  <Paragraphs>98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Office Theme</vt:lpstr>
      <vt:lpstr>Economics in Tech </vt:lpstr>
      <vt:lpstr>Introduction</vt:lpstr>
      <vt:lpstr>PowerPoint Presentation</vt:lpstr>
      <vt:lpstr>Economist Skill Set (Athey and Luca, 2019)</vt:lpstr>
      <vt:lpstr>A Typical Day in the Life of an Economist</vt:lpstr>
      <vt:lpstr>Problems for Economists in Tech</vt:lpstr>
      <vt:lpstr>Techniques used by Economists in Tech</vt:lpstr>
      <vt:lpstr>Some Examples from Experience</vt:lpstr>
      <vt:lpstr>Some Examples from Experience</vt:lpstr>
      <vt:lpstr>Career Growth</vt:lpstr>
      <vt:lpstr>To learn more: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Economics in Tech </dc:title>
  <dc:creator>Microsoft Office User</dc:creator>
  <cp:lastModifiedBy>Megan Thomas</cp:lastModifiedBy>
  <cp:revision>17</cp:revision>
  <dcterms:created xsi:type="dcterms:W3CDTF">2021-01-26T00:44:21Z</dcterms:created>
  <dcterms:modified xsi:type="dcterms:W3CDTF">2021-01-27T16:59:18Z</dcterms:modified>
</cp:coreProperties>
</file>