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9"/>
  </p:notesMasterIdLst>
  <p:sldIdLst>
    <p:sldId id="502" r:id="rId2"/>
    <p:sldId id="301" r:id="rId3"/>
    <p:sldId id="273" r:id="rId4"/>
    <p:sldId id="440" r:id="rId5"/>
    <p:sldId id="283" r:id="rId6"/>
    <p:sldId id="275" r:id="rId7"/>
    <p:sldId id="303" r:id="rId8"/>
    <p:sldId id="304" r:id="rId9"/>
    <p:sldId id="448" r:id="rId10"/>
    <p:sldId id="477" r:id="rId11"/>
    <p:sldId id="523" r:id="rId12"/>
    <p:sldId id="1508" r:id="rId13"/>
    <p:sldId id="1517" r:id="rId14"/>
    <p:sldId id="429" r:id="rId15"/>
    <p:sldId id="414" r:id="rId16"/>
    <p:sldId id="1509" r:id="rId17"/>
    <p:sldId id="1511" r:id="rId18"/>
    <p:sldId id="1512" r:id="rId19"/>
    <p:sldId id="1518" r:id="rId20"/>
    <p:sldId id="1520" r:id="rId21"/>
    <p:sldId id="1519" r:id="rId22"/>
    <p:sldId id="1516" r:id="rId23"/>
    <p:sldId id="407" r:id="rId24"/>
    <p:sldId id="1529" r:id="rId25"/>
    <p:sldId id="1530" r:id="rId26"/>
    <p:sldId id="1531" r:id="rId27"/>
    <p:sldId id="1532" r:id="rId28"/>
    <p:sldId id="1533" r:id="rId29"/>
    <p:sldId id="1534" r:id="rId30"/>
    <p:sldId id="454" r:id="rId31"/>
    <p:sldId id="397" r:id="rId32"/>
    <p:sldId id="405" r:id="rId33"/>
    <p:sldId id="432" r:id="rId34"/>
    <p:sldId id="431" r:id="rId35"/>
    <p:sldId id="1522" r:id="rId36"/>
    <p:sldId id="422" r:id="rId37"/>
    <p:sldId id="4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81"/>
  </p:normalViewPr>
  <p:slideViewPr>
    <p:cSldViewPr snapToGrid="0" snapToObjects="1">
      <p:cViewPr varScale="1">
        <p:scale>
          <a:sx n="135" d="100"/>
          <a:sy n="135" d="100"/>
        </p:scale>
        <p:origin x="1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6D137-BCE2-4422-99F9-FDB75CBF9D2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EE7AE2A-C8E8-4301-8326-C6401F2E6252}">
      <dgm:prSet phldrT="[Text]"/>
      <dgm:spPr/>
      <dgm:t>
        <a:bodyPr/>
        <a:lstStyle/>
        <a:p>
          <a:r>
            <a:rPr lang="en-US" altLang="en-US" dirty="0">
              <a:cs typeface="Arial" panose="020B0604020202020204" pitchFamily="34" charset="0"/>
            </a:rPr>
            <a:t>CPS clinicians adhere to strict standards of confidentiality.</a:t>
          </a:r>
          <a:r>
            <a:rPr lang="en-US" dirty="0"/>
            <a:t> </a:t>
          </a:r>
        </a:p>
      </dgm:t>
    </dgm:pt>
    <dgm:pt modelId="{886ABBCD-6374-4570-9F04-BBDECDDDA8AE}" type="parTrans" cxnId="{6C35A5B1-7653-44B9-BBD6-01DD997C8EAD}">
      <dgm:prSet/>
      <dgm:spPr/>
      <dgm:t>
        <a:bodyPr/>
        <a:lstStyle/>
        <a:p>
          <a:endParaRPr lang="en-US"/>
        </a:p>
      </dgm:t>
    </dgm:pt>
    <dgm:pt modelId="{0C79C921-F99B-464D-97AB-DF57395FB70F}" type="sibTrans" cxnId="{6C35A5B1-7653-44B9-BBD6-01DD997C8EAD}">
      <dgm:prSet/>
      <dgm:spPr/>
      <dgm:t>
        <a:bodyPr/>
        <a:lstStyle/>
        <a:p>
          <a:endParaRPr lang="en-US"/>
        </a:p>
      </dgm:t>
    </dgm:pt>
    <dgm:pt modelId="{9A85C79A-7D57-4687-B0A3-F6B3ADBEF72E}">
      <dgm:prSet phldrT="[Text]" custT="1"/>
      <dgm:spPr/>
      <dgm:t>
        <a:bodyPr/>
        <a:lstStyle/>
        <a:p>
          <a:r>
            <a:rPr lang="en-US" sz="2400" dirty="0"/>
            <a:t>Student-life support spaces and workshops </a:t>
          </a:r>
        </a:p>
      </dgm:t>
    </dgm:pt>
    <dgm:pt modelId="{8288AC6E-124D-4A94-B5A5-F0241456CFA5}" type="parTrans" cxnId="{026C6661-293B-4722-97B4-4A18C0673E90}">
      <dgm:prSet/>
      <dgm:spPr/>
      <dgm:t>
        <a:bodyPr/>
        <a:lstStyle/>
        <a:p>
          <a:endParaRPr lang="en-US"/>
        </a:p>
      </dgm:t>
    </dgm:pt>
    <dgm:pt modelId="{33770B4F-E45D-4126-B609-CE23B48BA785}" type="sibTrans" cxnId="{026C6661-293B-4722-97B4-4A18C0673E90}">
      <dgm:prSet/>
      <dgm:spPr/>
      <dgm:t>
        <a:bodyPr/>
        <a:lstStyle/>
        <a:p>
          <a:endParaRPr lang="en-US"/>
        </a:p>
      </dgm:t>
    </dgm:pt>
    <dgm:pt modelId="{9ABEBA45-48F7-491E-87AE-28EB3F16C516}">
      <dgm:prSet custT="1"/>
      <dgm:spPr/>
      <dgm:t>
        <a:bodyPr/>
        <a:lstStyle/>
        <a:p>
          <a:r>
            <a:rPr lang="en-US" sz="2000"/>
            <a:t>CPS provides emergency consultation for faculty and staff who are concerned about a student</a:t>
          </a:r>
          <a:endParaRPr lang="en-US" sz="2000" dirty="0"/>
        </a:p>
      </dgm:t>
    </dgm:pt>
    <dgm:pt modelId="{4A0CA490-D7CC-4EB6-B5E2-B0454A22EFBC}" type="parTrans" cxnId="{F84B6F9D-B8AF-4F19-A2F5-6751EA6EC9D7}">
      <dgm:prSet/>
      <dgm:spPr/>
      <dgm:t>
        <a:bodyPr/>
        <a:lstStyle/>
        <a:p>
          <a:endParaRPr lang="en-US"/>
        </a:p>
      </dgm:t>
    </dgm:pt>
    <dgm:pt modelId="{CCE13EBB-7F64-4310-984C-000924349DF5}" type="sibTrans" cxnId="{F84B6F9D-B8AF-4F19-A2F5-6751EA6EC9D7}">
      <dgm:prSet/>
      <dgm:spPr/>
      <dgm:t>
        <a:bodyPr/>
        <a:lstStyle/>
        <a:p>
          <a:endParaRPr lang="en-US"/>
        </a:p>
      </dgm:t>
    </dgm:pt>
    <dgm:pt modelId="{F80C6F5B-8E39-4A7C-B113-0DAAF905D38C}">
      <dgm:prSet phldrT="[Text]" custT="1"/>
      <dgm:spPr/>
      <dgm:t>
        <a:bodyPr/>
        <a:lstStyle/>
        <a:p>
          <a:r>
            <a:rPr lang="en-US" sz="2000" dirty="0"/>
            <a:t>Brief individual counseling, Referrals for longer-term therapy, Psychiatric medication, </a:t>
          </a:r>
        </a:p>
        <a:p>
          <a:r>
            <a:rPr lang="en-US" sz="2000" dirty="0"/>
            <a:t>Drop-in and Emergency consultation</a:t>
          </a:r>
        </a:p>
      </dgm:t>
    </dgm:pt>
    <dgm:pt modelId="{A958E3E4-477B-4664-A4EF-03B76C8ACCB9}" type="parTrans" cxnId="{9FF00063-DF8C-4814-B6A3-20F5E342FD02}">
      <dgm:prSet/>
      <dgm:spPr/>
      <dgm:t>
        <a:bodyPr/>
        <a:lstStyle/>
        <a:p>
          <a:endParaRPr lang="en-US"/>
        </a:p>
      </dgm:t>
    </dgm:pt>
    <dgm:pt modelId="{9518C52B-9EA1-49B7-9D4F-5EE813DED3B2}" type="sibTrans" cxnId="{9FF00063-DF8C-4814-B6A3-20F5E342FD02}">
      <dgm:prSet/>
      <dgm:spPr/>
      <dgm:t>
        <a:bodyPr/>
        <a:lstStyle/>
        <a:p>
          <a:endParaRPr lang="en-US"/>
        </a:p>
      </dgm:t>
    </dgm:pt>
    <dgm:pt modelId="{D1660724-06FA-48C5-87A1-EC72936ECF09}">
      <dgm:prSet/>
      <dgm:spPr/>
      <dgm:t>
        <a:bodyPr/>
        <a:lstStyle/>
        <a:p>
          <a:endParaRPr lang="en-US" dirty="0"/>
        </a:p>
      </dgm:t>
    </dgm:pt>
    <dgm:pt modelId="{5A64312B-8661-4D30-9818-803651504EF5}" type="parTrans" cxnId="{22C20156-AAC6-4E90-9BDD-7CBCC5393AFA}">
      <dgm:prSet/>
      <dgm:spPr/>
      <dgm:t>
        <a:bodyPr/>
        <a:lstStyle/>
        <a:p>
          <a:endParaRPr lang="en-US"/>
        </a:p>
      </dgm:t>
    </dgm:pt>
    <dgm:pt modelId="{B0506E9F-BBA8-4007-A131-89BC277E7B08}" type="sibTrans" cxnId="{22C20156-AAC6-4E90-9BDD-7CBCC5393AFA}">
      <dgm:prSet/>
      <dgm:spPr/>
      <dgm:t>
        <a:bodyPr/>
        <a:lstStyle/>
        <a:p>
          <a:endParaRPr lang="en-US"/>
        </a:p>
      </dgm:t>
    </dgm:pt>
    <dgm:pt modelId="{6AF388F8-7EFB-4826-8826-424AB49A03AB}">
      <dgm:prSet phldrT="[Text]" custT="1"/>
      <dgm:spPr/>
      <dgm:t>
        <a:bodyPr/>
        <a:lstStyle/>
        <a:p>
          <a:pPr algn="l"/>
          <a:r>
            <a:rPr lang="en-US" sz="2400" dirty="0"/>
            <a:t>Access</a:t>
          </a:r>
        </a:p>
      </dgm:t>
    </dgm:pt>
    <dgm:pt modelId="{6306AE61-2402-406A-9CB8-E1628F99FDEB}" type="parTrans" cxnId="{CACD0112-5EE0-417D-B2C9-3DFE6A39E274}">
      <dgm:prSet/>
      <dgm:spPr/>
      <dgm:t>
        <a:bodyPr/>
        <a:lstStyle/>
        <a:p>
          <a:endParaRPr lang="en-US"/>
        </a:p>
      </dgm:t>
    </dgm:pt>
    <dgm:pt modelId="{429CAD25-E07E-48EF-87AB-C96EB2271D59}" type="sibTrans" cxnId="{CACD0112-5EE0-417D-B2C9-3DFE6A39E274}">
      <dgm:prSet/>
      <dgm:spPr/>
      <dgm:t>
        <a:bodyPr/>
        <a:lstStyle/>
        <a:p>
          <a:endParaRPr lang="en-US"/>
        </a:p>
      </dgm:t>
    </dgm:pt>
    <dgm:pt modelId="{E9F63057-381C-49C0-AAC4-458BEAC77C5E}" type="pres">
      <dgm:prSet presAssocID="{DF66D137-BCE2-4422-99F9-FDB75CBF9D27}" presName="diagram" presStyleCnt="0">
        <dgm:presLayoutVars>
          <dgm:chMax val="1"/>
          <dgm:dir/>
          <dgm:animLvl val="ctr"/>
          <dgm:resizeHandles val="exact"/>
        </dgm:presLayoutVars>
      </dgm:prSet>
      <dgm:spPr/>
    </dgm:pt>
    <dgm:pt modelId="{F239929A-8ED1-42C7-8716-5D9784E69BFC}" type="pres">
      <dgm:prSet presAssocID="{DF66D137-BCE2-4422-99F9-FDB75CBF9D27}" presName="matrix" presStyleCnt="0"/>
      <dgm:spPr/>
    </dgm:pt>
    <dgm:pt modelId="{B65C0AE7-BD03-443F-8C88-24FE9A0616A9}" type="pres">
      <dgm:prSet presAssocID="{DF66D137-BCE2-4422-99F9-FDB75CBF9D27}" presName="tile1" presStyleLbl="node1" presStyleIdx="0" presStyleCnt="4"/>
      <dgm:spPr/>
    </dgm:pt>
    <dgm:pt modelId="{14BD5D09-289F-4C5C-827D-2B48FB896109}" type="pres">
      <dgm:prSet presAssocID="{DF66D137-BCE2-4422-99F9-FDB75CBF9D27}" presName="tile1text" presStyleLbl="node1" presStyleIdx="0" presStyleCnt="4">
        <dgm:presLayoutVars>
          <dgm:chMax val="0"/>
          <dgm:chPref val="0"/>
          <dgm:bulletEnabled val="1"/>
        </dgm:presLayoutVars>
      </dgm:prSet>
      <dgm:spPr/>
    </dgm:pt>
    <dgm:pt modelId="{83DC20D1-B1A1-4BEB-A878-5E35DEE46459}" type="pres">
      <dgm:prSet presAssocID="{DF66D137-BCE2-4422-99F9-FDB75CBF9D27}" presName="tile2" presStyleLbl="node1" presStyleIdx="1" presStyleCnt="4" custLinFactNeighborX="1299"/>
      <dgm:spPr/>
    </dgm:pt>
    <dgm:pt modelId="{CF45B68D-80D9-44D0-B228-FF8EDF94D6B4}" type="pres">
      <dgm:prSet presAssocID="{DF66D137-BCE2-4422-99F9-FDB75CBF9D27}" presName="tile2text" presStyleLbl="node1" presStyleIdx="1" presStyleCnt="4">
        <dgm:presLayoutVars>
          <dgm:chMax val="0"/>
          <dgm:chPref val="0"/>
          <dgm:bulletEnabled val="1"/>
        </dgm:presLayoutVars>
      </dgm:prSet>
      <dgm:spPr/>
    </dgm:pt>
    <dgm:pt modelId="{7C6A62EF-903B-4E28-A037-89CD0CDFBF18}" type="pres">
      <dgm:prSet presAssocID="{DF66D137-BCE2-4422-99F9-FDB75CBF9D27}" presName="tile3" presStyleLbl="node1" presStyleIdx="2" presStyleCnt="4"/>
      <dgm:spPr/>
    </dgm:pt>
    <dgm:pt modelId="{651484FE-17C2-4927-B215-F5E09E550488}" type="pres">
      <dgm:prSet presAssocID="{DF66D137-BCE2-4422-99F9-FDB75CBF9D27}" presName="tile3text" presStyleLbl="node1" presStyleIdx="2" presStyleCnt="4">
        <dgm:presLayoutVars>
          <dgm:chMax val="0"/>
          <dgm:chPref val="0"/>
          <dgm:bulletEnabled val="1"/>
        </dgm:presLayoutVars>
      </dgm:prSet>
      <dgm:spPr/>
    </dgm:pt>
    <dgm:pt modelId="{596C71AB-5FD1-48FB-8BD0-ED30F0B176FB}" type="pres">
      <dgm:prSet presAssocID="{DF66D137-BCE2-4422-99F9-FDB75CBF9D27}" presName="tile4" presStyleLbl="node1" presStyleIdx="3" presStyleCnt="4"/>
      <dgm:spPr/>
    </dgm:pt>
    <dgm:pt modelId="{C0D6A54E-7BDE-4F1B-8F28-282E99F6BC0E}" type="pres">
      <dgm:prSet presAssocID="{DF66D137-BCE2-4422-99F9-FDB75CBF9D27}" presName="tile4text" presStyleLbl="node1" presStyleIdx="3" presStyleCnt="4">
        <dgm:presLayoutVars>
          <dgm:chMax val="0"/>
          <dgm:chPref val="0"/>
          <dgm:bulletEnabled val="1"/>
        </dgm:presLayoutVars>
      </dgm:prSet>
      <dgm:spPr/>
    </dgm:pt>
    <dgm:pt modelId="{187D340F-B954-4D6C-B961-AEDDF5B1013D}" type="pres">
      <dgm:prSet presAssocID="{DF66D137-BCE2-4422-99F9-FDB75CBF9D27}" presName="centerTile" presStyleLbl="fgShp" presStyleIdx="0" presStyleCnt="1" custScaleX="173611" custScaleY="109091">
        <dgm:presLayoutVars>
          <dgm:chMax val="0"/>
          <dgm:chPref val="0"/>
        </dgm:presLayoutVars>
      </dgm:prSet>
      <dgm:spPr/>
    </dgm:pt>
  </dgm:ptLst>
  <dgm:cxnLst>
    <dgm:cxn modelId="{D137CD02-B888-444F-A683-CD3B606EDCAD}" type="presOf" srcId="{F80C6F5B-8E39-4A7C-B113-0DAAF905D38C}" destId="{14BD5D09-289F-4C5C-827D-2B48FB896109}" srcOrd="1" destOrd="0" presId="urn:microsoft.com/office/officeart/2005/8/layout/matrix1"/>
    <dgm:cxn modelId="{CACD0112-5EE0-417D-B2C9-3DFE6A39E274}" srcId="{AEE7AE2A-C8E8-4301-8326-C6401F2E6252}" destId="{6AF388F8-7EFB-4826-8826-424AB49A03AB}" srcOrd="2" destOrd="0" parTransId="{6306AE61-2402-406A-9CB8-E1628F99FDEB}" sibTransId="{429CAD25-E07E-48EF-87AB-C96EB2271D59}"/>
    <dgm:cxn modelId="{EDA56D4F-00E6-4F31-BA20-BFED25A8A753}" type="presOf" srcId="{9ABEBA45-48F7-491E-87AE-28EB3F16C516}" destId="{C0D6A54E-7BDE-4F1B-8F28-282E99F6BC0E}" srcOrd="1" destOrd="0" presId="urn:microsoft.com/office/officeart/2005/8/layout/matrix1"/>
    <dgm:cxn modelId="{22C20156-AAC6-4E90-9BDD-7CBCC5393AFA}" srcId="{AEE7AE2A-C8E8-4301-8326-C6401F2E6252}" destId="{D1660724-06FA-48C5-87A1-EC72936ECF09}" srcOrd="4" destOrd="0" parTransId="{5A64312B-8661-4D30-9818-803651504EF5}" sibTransId="{B0506E9F-BBA8-4007-A131-89BC277E7B08}"/>
    <dgm:cxn modelId="{026C6661-293B-4722-97B4-4A18C0673E90}" srcId="{AEE7AE2A-C8E8-4301-8326-C6401F2E6252}" destId="{9A85C79A-7D57-4687-B0A3-F6B3ADBEF72E}" srcOrd="1" destOrd="0" parTransId="{8288AC6E-124D-4A94-B5A5-F0241456CFA5}" sibTransId="{33770B4F-E45D-4126-B609-CE23B48BA785}"/>
    <dgm:cxn modelId="{9FF00063-DF8C-4814-B6A3-20F5E342FD02}" srcId="{AEE7AE2A-C8E8-4301-8326-C6401F2E6252}" destId="{F80C6F5B-8E39-4A7C-B113-0DAAF905D38C}" srcOrd="0" destOrd="0" parTransId="{A958E3E4-477B-4664-A4EF-03B76C8ACCB9}" sibTransId="{9518C52B-9EA1-49B7-9D4F-5EE813DED3B2}"/>
    <dgm:cxn modelId="{4B6A8D73-6EB6-490B-BC46-BBB6152E5EF3}" type="presOf" srcId="{9ABEBA45-48F7-491E-87AE-28EB3F16C516}" destId="{596C71AB-5FD1-48FB-8BD0-ED30F0B176FB}" srcOrd="0" destOrd="0" presId="urn:microsoft.com/office/officeart/2005/8/layout/matrix1"/>
    <dgm:cxn modelId="{ED26B29C-6478-4840-AD93-837FE257F01F}" type="presOf" srcId="{AEE7AE2A-C8E8-4301-8326-C6401F2E6252}" destId="{187D340F-B954-4D6C-B961-AEDDF5B1013D}" srcOrd="0" destOrd="0" presId="urn:microsoft.com/office/officeart/2005/8/layout/matrix1"/>
    <dgm:cxn modelId="{F84B6F9D-B8AF-4F19-A2F5-6751EA6EC9D7}" srcId="{AEE7AE2A-C8E8-4301-8326-C6401F2E6252}" destId="{9ABEBA45-48F7-491E-87AE-28EB3F16C516}" srcOrd="3" destOrd="0" parTransId="{4A0CA490-D7CC-4EB6-B5E2-B0454A22EFBC}" sibTransId="{CCE13EBB-7F64-4310-984C-000924349DF5}"/>
    <dgm:cxn modelId="{B9BA85A2-E703-47A6-AC70-A71B45EF115A}" type="presOf" srcId="{9A85C79A-7D57-4687-B0A3-F6B3ADBEF72E}" destId="{83DC20D1-B1A1-4BEB-A878-5E35DEE46459}" srcOrd="0" destOrd="0" presId="urn:microsoft.com/office/officeart/2005/8/layout/matrix1"/>
    <dgm:cxn modelId="{B3ADE8AE-4698-4DA4-AFE1-1621A234C1F0}" type="presOf" srcId="{F80C6F5B-8E39-4A7C-B113-0DAAF905D38C}" destId="{B65C0AE7-BD03-443F-8C88-24FE9A0616A9}" srcOrd="0" destOrd="0" presId="urn:microsoft.com/office/officeart/2005/8/layout/matrix1"/>
    <dgm:cxn modelId="{6C35A5B1-7653-44B9-BBD6-01DD997C8EAD}" srcId="{DF66D137-BCE2-4422-99F9-FDB75CBF9D27}" destId="{AEE7AE2A-C8E8-4301-8326-C6401F2E6252}" srcOrd="0" destOrd="0" parTransId="{886ABBCD-6374-4570-9F04-BBDECDDDA8AE}" sibTransId="{0C79C921-F99B-464D-97AB-DF57395FB70F}"/>
    <dgm:cxn modelId="{700337B4-4078-42A6-8BEB-54FAEB7D718D}" type="presOf" srcId="{6AF388F8-7EFB-4826-8826-424AB49A03AB}" destId="{7C6A62EF-903B-4E28-A037-89CD0CDFBF18}" srcOrd="0" destOrd="0" presId="urn:microsoft.com/office/officeart/2005/8/layout/matrix1"/>
    <dgm:cxn modelId="{A9C5B5B4-9686-444C-8C4E-BEFF28A0B498}" type="presOf" srcId="{DF66D137-BCE2-4422-99F9-FDB75CBF9D27}" destId="{E9F63057-381C-49C0-AAC4-458BEAC77C5E}" srcOrd="0" destOrd="0" presId="urn:microsoft.com/office/officeart/2005/8/layout/matrix1"/>
    <dgm:cxn modelId="{2B7396E3-EC0E-472B-A64B-017DA7F25E9C}" type="presOf" srcId="{9A85C79A-7D57-4687-B0A3-F6B3ADBEF72E}" destId="{CF45B68D-80D9-44D0-B228-FF8EDF94D6B4}" srcOrd="1" destOrd="0" presId="urn:microsoft.com/office/officeart/2005/8/layout/matrix1"/>
    <dgm:cxn modelId="{4A3183FD-8881-4AB9-B600-A8ADC8AC125C}" type="presOf" srcId="{6AF388F8-7EFB-4826-8826-424AB49A03AB}" destId="{651484FE-17C2-4927-B215-F5E09E550488}" srcOrd="1" destOrd="0" presId="urn:microsoft.com/office/officeart/2005/8/layout/matrix1"/>
    <dgm:cxn modelId="{54FB5C0B-BFC6-46E3-B483-C0DECA11A412}" type="presParOf" srcId="{E9F63057-381C-49C0-AAC4-458BEAC77C5E}" destId="{F239929A-8ED1-42C7-8716-5D9784E69BFC}" srcOrd="0" destOrd="0" presId="urn:microsoft.com/office/officeart/2005/8/layout/matrix1"/>
    <dgm:cxn modelId="{7E51A74C-C224-4D69-9075-8B26F7EE77C8}" type="presParOf" srcId="{F239929A-8ED1-42C7-8716-5D9784E69BFC}" destId="{B65C0AE7-BD03-443F-8C88-24FE9A0616A9}" srcOrd="0" destOrd="0" presId="urn:microsoft.com/office/officeart/2005/8/layout/matrix1"/>
    <dgm:cxn modelId="{157642A5-B86C-473F-8A77-AFCC2762946D}" type="presParOf" srcId="{F239929A-8ED1-42C7-8716-5D9784E69BFC}" destId="{14BD5D09-289F-4C5C-827D-2B48FB896109}" srcOrd="1" destOrd="0" presId="urn:microsoft.com/office/officeart/2005/8/layout/matrix1"/>
    <dgm:cxn modelId="{7E4B857F-3C47-4D49-8D77-4A67614DF89C}" type="presParOf" srcId="{F239929A-8ED1-42C7-8716-5D9784E69BFC}" destId="{83DC20D1-B1A1-4BEB-A878-5E35DEE46459}" srcOrd="2" destOrd="0" presId="urn:microsoft.com/office/officeart/2005/8/layout/matrix1"/>
    <dgm:cxn modelId="{73CB53B5-CC86-48DB-8B8E-B93AE4C69914}" type="presParOf" srcId="{F239929A-8ED1-42C7-8716-5D9784E69BFC}" destId="{CF45B68D-80D9-44D0-B228-FF8EDF94D6B4}" srcOrd="3" destOrd="0" presId="urn:microsoft.com/office/officeart/2005/8/layout/matrix1"/>
    <dgm:cxn modelId="{3814DE94-FF53-4AA7-8822-E7D63BE0C61D}" type="presParOf" srcId="{F239929A-8ED1-42C7-8716-5D9784E69BFC}" destId="{7C6A62EF-903B-4E28-A037-89CD0CDFBF18}" srcOrd="4" destOrd="0" presId="urn:microsoft.com/office/officeart/2005/8/layout/matrix1"/>
    <dgm:cxn modelId="{7AD15961-504A-442D-BAA7-2C468B6BA167}" type="presParOf" srcId="{F239929A-8ED1-42C7-8716-5D9784E69BFC}" destId="{651484FE-17C2-4927-B215-F5E09E550488}" srcOrd="5" destOrd="0" presId="urn:microsoft.com/office/officeart/2005/8/layout/matrix1"/>
    <dgm:cxn modelId="{9767CEBD-9BD4-489C-A95B-ED4E02711406}" type="presParOf" srcId="{F239929A-8ED1-42C7-8716-5D9784E69BFC}" destId="{596C71AB-5FD1-48FB-8BD0-ED30F0B176FB}" srcOrd="6" destOrd="0" presId="urn:microsoft.com/office/officeart/2005/8/layout/matrix1"/>
    <dgm:cxn modelId="{1FF533A4-1CB9-4F6D-9AA7-D1E45B266C94}" type="presParOf" srcId="{F239929A-8ED1-42C7-8716-5D9784E69BFC}" destId="{C0D6A54E-7BDE-4F1B-8F28-282E99F6BC0E}" srcOrd="7" destOrd="0" presId="urn:microsoft.com/office/officeart/2005/8/layout/matrix1"/>
    <dgm:cxn modelId="{E1B7E4B7-588F-468B-9EBF-9DA2DDF2AB09}" type="presParOf" srcId="{E9F63057-381C-49C0-AAC4-458BEAC77C5E}" destId="{187D340F-B954-4D6C-B961-AEDDF5B1013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596F3-C5C5-9840-9137-7CCC2A306BD1}"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FF28D550-4135-C24F-BDE1-276CADA96860}">
      <dgm:prSet phldrT="[Text]" custT="1"/>
      <dgm:spPr/>
      <dgm:t>
        <a:bodyPr/>
        <a:lstStyle/>
        <a:p>
          <a:r>
            <a:rPr lang="en-US" sz="2000" dirty="0"/>
            <a:t>Schedule a Treatment Planning Session</a:t>
          </a:r>
        </a:p>
      </dgm:t>
    </dgm:pt>
    <dgm:pt modelId="{D1EC3134-A4EC-4646-BB13-0F86BD0789E3}" type="parTrans" cxnId="{332F58BD-7BF9-E043-A0D6-BC2226008EC6}">
      <dgm:prSet/>
      <dgm:spPr/>
      <dgm:t>
        <a:bodyPr/>
        <a:lstStyle/>
        <a:p>
          <a:endParaRPr lang="en-US"/>
        </a:p>
      </dgm:t>
    </dgm:pt>
    <dgm:pt modelId="{F86D6F5C-3624-FA49-822D-F07BF1753FBE}" type="sibTrans" cxnId="{332F58BD-7BF9-E043-A0D6-BC2226008EC6}">
      <dgm:prSet/>
      <dgm:spPr/>
      <dgm:t>
        <a:bodyPr/>
        <a:lstStyle/>
        <a:p>
          <a:endParaRPr lang="en-US"/>
        </a:p>
      </dgm:t>
    </dgm:pt>
    <dgm:pt modelId="{18118A94-0044-2E41-87C9-B6491434DE19}">
      <dgm:prSet phldrT="[Text]" custT="1"/>
      <dgm:spPr/>
      <dgm:t>
        <a:bodyPr/>
        <a:lstStyle/>
        <a:p>
          <a:r>
            <a:rPr lang="en-US" sz="1800" dirty="0">
              <a:solidFill>
                <a:srgbClr val="2E55A5"/>
              </a:solidFill>
            </a:rPr>
            <a:t>Scheduled via phone or online</a:t>
          </a:r>
        </a:p>
      </dgm:t>
    </dgm:pt>
    <dgm:pt modelId="{92BB9831-3E4D-914A-A65D-313109150493}" type="parTrans" cxnId="{7F6A8970-182A-5A49-BD5E-6446C21A70B6}">
      <dgm:prSet/>
      <dgm:spPr/>
      <dgm:t>
        <a:bodyPr/>
        <a:lstStyle/>
        <a:p>
          <a:endParaRPr lang="en-US"/>
        </a:p>
      </dgm:t>
    </dgm:pt>
    <dgm:pt modelId="{E1B38D2E-51F8-FD48-9146-15FD253BE005}" type="sibTrans" cxnId="{7F6A8970-182A-5A49-BD5E-6446C21A70B6}">
      <dgm:prSet/>
      <dgm:spPr/>
      <dgm:t>
        <a:bodyPr/>
        <a:lstStyle/>
        <a:p>
          <a:endParaRPr lang="en-US"/>
        </a:p>
      </dgm:t>
    </dgm:pt>
    <dgm:pt modelId="{7548751A-1343-BF40-BE6B-D52BA236FC20}">
      <dgm:prSet phldrT="[Text]" custT="1"/>
      <dgm:spPr/>
      <dgm:t>
        <a:bodyPr/>
        <a:lstStyle/>
        <a:p>
          <a:r>
            <a:rPr lang="en-US" sz="2000" dirty="0"/>
            <a:t>Student meets with psychologist for brief session</a:t>
          </a:r>
        </a:p>
      </dgm:t>
    </dgm:pt>
    <dgm:pt modelId="{11BE22A9-8DB1-B24F-B168-B0CCDE13B95E}" type="parTrans" cxnId="{6558F7BF-7790-E64D-B14C-F3C03E4B4967}">
      <dgm:prSet/>
      <dgm:spPr/>
      <dgm:t>
        <a:bodyPr/>
        <a:lstStyle/>
        <a:p>
          <a:endParaRPr lang="en-US"/>
        </a:p>
      </dgm:t>
    </dgm:pt>
    <dgm:pt modelId="{31A568FC-C8DD-0441-AAD0-5B363BA11A9D}" type="sibTrans" cxnId="{6558F7BF-7790-E64D-B14C-F3C03E4B4967}">
      <dgm:prSet/>
      <dgm:spPr/>
      <dgm:t>
        <a:bodyPr/>
        <a:lstStyle/>
        <a:p>
          <a:endParaRPr lang="en-US"/>
        </a:p>
      </dgm:t>
    </dgm:pt>
    <dgm:pt modelId="{6123FBCB-84EA-4849-B3E7-B9599BAA5C4D}">
      <dgm:prSet phldrT="[Text]" custT="1"/>
      <dgm:spPr/>
      <dgm:t>
        <a:bodyPr/>
        <a:lstStyle/>
        <a:p>
          <a:r>
            <a:rPr lang="en-US" sz="1800" dirty="0">
              <a:solidFill>
                <a:srgbClr val="2E55A5"/>
              </a:solidFill>
            </a:rPr>
            <a:t>Typically, 20 mins via phone or Zoom</a:t>
          </a:r>
        </a:p>
      </dgm:t>
    </dgm:pt>
    <dgm:pt modelId="{93DB9FD7-CB7D-934B-AC97-1B6243E06B7A}" type="parTrans" cxnId="{14B17AE7-CBC8-2847-841B-21CB70B45CCE}">
      <dgm:prSet/>
      <dgm:spPr/>
      <dgm:t>
        <a:bodyPr/>
        <a:lstStyle/>
        <a:p>
          <a:endParaRPr lang="en-US"/>
        </a:p>
      </dgm:t>
    </dgm:pt>
    <dgm:pt modelId="{007249EA-1914-0D4F-9931-4AE62F9558B4}" type="sibTrans" cxnId="{14B17AE7-CBC8-2847-841B-21CB70B45CCE}">
      <dgm:prSet/>
      <dgm:spPr/>
      <dgm:t>
        <a:bodyPr/>
        <a:lstStyle/>
        <a:p>
          <a:endParaRPr lang="en-US"/>
        </a:p>
      </dgm:t>
    </dgm:pt>
    <dgm:pt modelId="{D9FB0769-A8F1-E142-AA92-817BD5AFC192}">
      <dgm:prSet phldrT="[Text]" custT="1"/>
      <dgm:spPr/>
      <dgm:t>
        <a:bodyPr/>
        <a:lstStyle/>
        <a:p>
          <a:r>
            <a:rPr lang="en-US" sz="2000" dirty="0"/>
            <a:t>Intake at CPS (or referral for off-campus resources, if requested)</a:t>
          </a:r>
        </a:p>
      </dgm:t>
    </dgm:pt>
    <dgm:pt modelId="{023512D7-47BB-664D-88B6-7DAC228C1FC1}" type="parTrans" cxnId="{08FAEA31-F09C-CF48-A47E-6F14383D2EA5}">
      <dgm:prSet/>
      <dgm:spPr/>
      <dgm:t>
        <a:bodyPr/>
        <a:lstStyle/>
        <a:p>
          <a:endParaRPr lang="en-US"/>
        </a:p>
      </dgm:t>
    </dgm:pt>
    <dgm:pt modelId="{DFE49FD9-1723-9343-A443-2B8DF58A0305}" type="sibTrans" cxnId="{08FAEA31-F09C-CF48-A47E-6F14383D2EA5}">
      <dgm:prSet/>
      <dgm:spPr/>
      <dgm:t>
        <a:bodyPr/>
        <a:lstStyle/>
        <a:p>
          <a:endParaRPr lang="en-US"/>
        </a:p>
      </dgm:t>
    </dgm:pt>
    <dgm:pt modelId="{70E53F63-F2C7-4F40-98D7-C4F2A1439754}">
      <dgm:prSet phldrT="[Text]" custT="1"/>
      <dgm:spPr/>
      <dgm:t>
        <a:bodyPr/>
        <a:lstStyle/>
        <a:p>
          <a:r>
            <a:rPr lang="en-US" sz="1800" dirty="0">
              <a:solidFill>
                <a:srgbClr val="2E55A5"/>
              </a:solidFill>
            </a:rPr>
            <a:t>Intakes are always in-person</a:t>
          </a:r>
        </a:p>
      </dgm:t>
    </dgm:pt>
    <dgm:pt modelId="{22F696A4-5A9D-9E40-B632-40CBF0766406}" type="parTrans" cxnId="{B5F2EE65-C7B7-9D40-84A4-A6B3774E5F7C}">
      <dgm:prSet/>
      <dgm:spPr/>
      <dgm:t>
        <a:bodyPr/>
        <a:lstStyle/>
        <a:p>
          <a:endParaRPr lang="en-US"/>
        </a:p>
      </dgm:t>
    </dgm:pt>
    <dgm:pt modelId="{B98F0C67-9306-C241-9B3C-9D06506EAA95}" type="sibTrans" cxnId="{B5F2EE65-C7B7-9D40-84A4-A6B3774E5F7C}">
      <dgm:prSet/>
      <dgm:spPr/>
      <dgm:t>
        <a:bodyPr/>
        <a:lstStyle/>
        <a:p>
          <a:endParaRPr lang="en-US"/>
        </a:p>
      </dgm:t>
    </dgm:pt>
    <dgm:pt modelId="{E64931AA-971C-DB42-A49E-082791F585FE}" type="pres">
      <dgm:prSet presAssocID="{35B596F3-C5C5-9840-9137-7CCC2A306BD1}" presName="linearFlow" presStyleCnt="0">
        <dgm:presLayoutVars>
          <dgm:dir/>
          <dgm:animLvl val="lvl"/>
          <dgm:resizeHandles val="exact"/>
        </dgm:presLayoutVars>
      </dgm:prSet>
      <dgm:spPr/>
    </dgm:pt>
    <dgm:pt modelId="{0902D354-C5B6-FE43-A07A-813CC0ADF29F}" type="pres">
      <dgm:prSet presAssocID="{FF28D550-4135-C24F-BDE1-276CADA96860}" presName="composite" presStyleCnt="0"/>
      <dgm:spPr/>
    </dgm:pt>
    <dgm:pt modelId="{6F674131-E543-814E-9440-366DED3DB9AC}" type="pres">
      <dgm:prSet presAssocID="{FF28D550-4135-C24F-BDE1-276CADA96860}" presName="parTx" presStyleLbl="node1" presStyleIdx="0" presStyleCnt="3">
        <dgm:presLayoutVars>
          <dgm:chMax val="0"/>
          <dgm:chPref val="0"/>
          <dgm:bulletEnabled val="1"/>
        </dgm:presLayoutVars>
      </dgm:prSet>
      <dgm:spPr/>
    </dgm:pt>
    <dgm:pt modelId="{FD2861DE-C936-4743-A233-B77C6C0B4EF2}" type="pres">
      <dgm:prSet presAssocID="{FF28D550-4135-C24F-BDE1-276CADA96860}" presName="parSh" presStyleLbl="node1" presStyleIdx="0" presStyleCnt="3" custScaleX="137510" custScaleY="130927"/>
      <dgm:spPr/>
    </dgm:pt>
    <dgm:pt modelId="{BB2FE9CF-0EC1-E641-A30E-638C02F0AD66}" type="pres">
      <dgm:prSet presAssocID="{FF28D550-4135-C24F-BDE1-276CADA96860}" presName="desTx" presStyleLbl="fgAcc1" presStyleIdx="0" presStyleCnt="3">
        <dgm:presLayoutVars>
          <dgm:bulletEnabled val="1"/>
        </dgm:presLayoutVars>
      </dgm:prSet>
      <dgm:spPr/>
    </dgm:pt>
    <dgm:pt modelId="{498432B9-0496-8E4E-A48A-A0CA243CB3D0}" type="pres">
      <dgm:prSet presAssocID="{F86D6F5C-3624-FA49-822D-F07BF1753FBE}" presName="sibTrans" presStyleLbl="sibTrans2D1" presStyleIdx="0" presStyleCnt="2"/>
      <dgm:spPr/>
    </dgm:pt>
    <dgm:pt modelId="{3F62E96A-58A3-CE4F-A9B3-65E0ACAD4A63}" type="pres">
      <dgm:prSet presAssocID="{F86D6F5C-3624-FA49-822D-F07BF1753FBE}" presName="connTx" presStyleLbl="sibTrans2D1" presStyleIdx="0" presStyleCnt="2"/>
      <dgm:spPr/>
    </dgm:pt>
    <dgm:pt modelId="{6A8CBD73-6EB0-0947-BDB2-ADE9B6262BEC}" type="pres">
      <dgm:prSet presAssocID="{7548751A-1343-BF40-BE6B-D52BA236FC20}" presName="composite" presStyleCnt="0"/>
      <dgm:spPr/>
    </dgm:pt>
    <dgm:pt modelId="{4AD0AD7B-E654-7845-AD33-AC2B1E84C7A1}" type="pres">
      <dgm:prSet presAssocID="{7548751A-1343-BF40-BE6B-D52BA236FC20}" presName="parTx" presStyleLbl="node1" presStyleIdx="0" presStyleCnt="3">
        <dgm:presLayoutVars>
          <dgm:chMax val="0"/>
          <dgm:chPref val="0"/>
          <dgm:bulletEnabled val="1"/>
        </dgm:presLayoutVars>
      </dgm:prSet>
      <dgm:spPr/>
    </dgm:pt>
    <dgm:pt modelId="{ED70C6F5-8694-DF41-B419-D73EADB0589A}" type="pres">
      <dgm:prSet presAssocID="{7548751A-1343-BF40-BE6B-D52BA236FC20}" presName="parSh" presStyleLbl="node1" presStyleIdx="1" presStyleCnt="3" custScaleX="148032" custScaleY="124449"/>
      <dgm:spPr/>
    </dgm:pt>
    <dgm:pt modelId="{EE9A2CDF-4E4C-CF46-BD9A-527506E9CB81}" type="pres">
      <dgm:prSet presAssocID="{7548751A-1343-BF40-BE6B-D52BA236FC20}" presName="desTx" presStyleLbl="fgAcc1" presStyleIdx="1" presStyleCnt="3">
        <dgm:presLayoutVars>
          <dgm:bulletEnabled val="1"/>
        </dgm:presLayoutVars>
      </dgm:prSet>
      <dgm:spPr/>
    </dgm:pt>
    <dgm:pt modelId="{14CACBB6-B1CB-E349-A5D3-45A9672FCE6C}" type="pres">
      <dgm:prSet presAssocID="{31A568FC-C8DD-0441-AAD0-5B363BA11A9D}" presName="sibTrans" presStyleLbl="sibTrans2D1" presStyleIdx="1" presStyleCnt="2"/>
      <dgm:spPr/>
    </dgm:pt>
    <dgm:pt modelId="{537930E6-B84C-4F49-85CA-53958BFBA345}" type="pres">
      <dgm:prSet presAssocID="{31A568FC-C8DD-0441-AAD0-5B363BA11A9D}" presName="connTx" presStyleLbl="sibTrans2D1" presStyleIdx="1" presStyleCnt="2"/>
      <dgm:spPr/>
    </dgm:pt>
    <dgm:pt modelId="{B34379AF-85DC-0245-A8EF-05764F96613A}" type="pres">
      <dgm:prSet presAssocID="{D9FB0769-A8F1-E142-AA92-817BD5AFC192}" presName="composite" presStyleCnt="0"/>
      <dgm:spPr/>
    </dgm:pt>
    <dgm:pt modelId="{74C74B3F-A284-F746-8190-8AADB0C9AAA3}" type="pres">
      <dgm:prSet presAssocID="{D9FB0769-A8F1-E142-AA92-817BD5AFC192}" presName="parTx" presStyleLbl="node1" presStyleIdx="1" presStyleCnt="3">
        <dgm:presLayoutVars>
          <dgm:chMax val="0"/>
          <dgm:chPref val="0"/>
          <dgm:bulletEnabled val="1"/>
        </dgm:presLayoutVars>
      </dgm:prSet>
      <dgm:spPr/>
    </dgm:pt>
    <dgm:pt modelId="{5CEF201E-9081-4B43-9FD8-2A99FEB26412}" type="pres">
      <dgm:prSet presAssocID="{D9FB0769-A8F1-E142-AA92-817BD5AFC192}" presName="parSh" presStyleLbl="node1" presStyleIdx="2" presStyleCnt="3" custScaleX="153515" custScaleY="124607"/>
      <dgm:spPr/>
    </dgm:pt>
    <dgm:pt modelId="{AE6932E6-8C91-0A4B-8A23-B0E8B307E2BC}" type="pres">
      <dgm:prSet presAssocID="{D9FB0769-A8F1-E142-AA92-817BD5AFC192}" presName="desTx" presStyleLbl="fgAcc1" presStyleIdx="2" presStyleCnt="3">
        <dgm:presLayoutVars>
          <dgm:bulletEnabled val="1"/>
        </dgm:presLayoutVars>
      </dgm:prSet>
      <dgm:spPr/>
    </dgm:pt>
  </dgm:ptLst>
  <dgm:cxnLst>
    <dgm:cxn modelId="{5242C401-238D-724A-BEFB-99433807E59E}" type="presOf" srcId="{7548751A-1343-BF40-BE6B-D52BA236FC20}" destId="{4AD0AD7B-E654-7845-AD33-AC2B1E84C7A1}" srcOrd="0" destOrd="0" presId="urn:microsoft.com/office/officeart/2005/8/layout/process3"/>
    <dgm:cxn modelId="{8382BA07-0076-0E44-944C-BF7E8BE58D67}" type="presOf" srcId="{FF28D550-4135-C24F-BDE1-276CADA96860}" destId="{FD2861DE-C936-4743-A233-B77C6C0B4EF2}" srcOrd="1" destOrd="0" presId="urn:microsoft.com/office/officeart/2005/8/layout/process3"/>
    <dgm:cxn modelId="{DBB07D22-623E-F84B-93DF-FAF0A3B2EE13}" type="presOf" srcId="{FF28D550-4135-C24F-BDE1-276CADA96860}" destId="{6F674131-E543-814E-9440-366DED3DB9AC}" srcOrd="0" destOrd="0" presId="urn:microsoft.com/office/officeart/2005/8/layout/process3"/>
    <dgm:cxn modelId="{C7DFD328-6B20-C14B-9C45-ED5E8EF911DE}" type="presOf" srcId="{D9FB0769-A8F1-E142-AA92-817BD5AFC192}" destId="{74C74B3F-A284-F746-8190-8AADB0C9AAA3}" srcOrd="0" destOrd="0" presId="urn:microsoft.com/office/officeart/2005/8/layout/process3"/>
    <dgm:cxn modelId="{49756F2E-EBB0-CB46-A55F-865E85567F96}" type="presOf" srcId="{70E53F63-F2C7-4F40-98D7-C4F2A1439754}" destId="{AE6932E6-8C91-0A4B-8A23-B0E8B307E2BC}" srcOrd="0" destOrd="0" presId="urn:microsoft.com/office/officeart/2005/8/layout/process3"/>
    <dgm:cxn modelId="{08FAEA31-F09C-CF48-A47E-6F14383D2EA5}" srcId="{35B596F3-C5C5-9840-9137-7CCC2A306BD1}" destId="{D9FB0769-A8F1-E142-AA92-817BD5AFC192}" srcOrd="2" destOrd="0" parTransId="{023512D7-47BB-664D-88B6-7DAC228C1FC1}" sibTransId="{DFE49FD9-1723-9343-A443-2B8DF58A0305}"/>
    <dgm:cxn modelId="{34F4F063-CF69-094D-89D2-BA0F4F62693F}" type="presOf" srcId="{7548751A-1343-BF40-BE6B-D52BA236FC20}" destId="{ED70C6F5-8694-DF41-B419-D73EADB0589A}" srcOrd="1" destOrd="0" presId="urn:microsoft.com/office/officeart/2005/8/layout/process3"/>
    <dgm:cxn modelId="{B5F2EE65-C7B7-9D40-84A4-A6B3774E5F7C}" srcId="{D9FB0769-A8F1-E142-AA92-817BD5AFC192}" destId="{70E53F63-F2C7-4F40-98D7-C4F2A1439754}" srcOrd="0" destOrd="0" parTransId="{22F696A4-5A9D-9E40-B632-40CBF0766406}" sibTransId="{B98F0C67-9306-C241-9B3C-9D06506EAA95}"/>
    <dgm:cxn modelId="{7F6A8970-182A-5A49-BD5E-6446C21A70B6}" srcId="{FF28D550-4135-C24F-BDE1-276CADA96860}" destId="{18118A94-0044-2E41-87C9-B6491434DE19}" srcOrd="0" destOrd="0" parTransId="{92BB9831-3E4D-914A-A65D-313109150493}" sibTransId="{E1B38D2E-51F8-FD48-9146-15FD253BE005}"/>
    <dgm:cxn modelId="{856A3C72-CE8C-B745-B370-87D4E4B736A6}" type="presOf" srcId="{F86D6F5C-3624-FA49-822D-F07BF1753FBE}" destId="{498432B9-0496-8E4E-A48A-A0CA243CB3D0}" srcOrd="0" destOrd="0" presId="urn:microsoft.com/office/officeart/2005/8/layout/process3"/>
    <dgm:cxn modelId="{0B162E7E-1BA8-1F48-A77A-EC5558041C63}" type="presOf" srcId="{D9FB0769-A8F1-E142-AA92-817BD5AFC192}" destId="{5CEF201E-9081-4B43-9FD8-2A99FEB26412}" srcOrd="1" destOrd="0" presId="urn:microsoft.com/office/officeart/2005/8/layout/process3"/>
    <dgm:cxn modelId="{BC817389-40F8-AF4F-9E85-E18EC6ABDD4E}" type="presOf" srcId="{31A568FC-C8DD-0441-AAD0-5B363BA11A9D}" destId="{537930E6-B84C-4F49-85CA-53958BFBA345}" srcOrd="1" destOrd="0" presId="urn:microsoft.com/office/officeart/2005/8/layout/process3"/>
    <dgm:cxn modelId="{F4D0A794-A588-6049-8235-0B863DC6402D}" type="presOf" srcId="{18118A94-0044-2E41-87C9-B6491434DE19}" destId="{BB2FE9CF-0EC1-E641-A30E-638C02F0AD66}" srcOrd="0" destOrd="0" presId="urn:microsoft.com/office/officeart/2005/8/layout/process3"/>
    <dgm:cxn modelId="{316EA3A8-0EAF-2C46-993A-4AFB677FB47E}" type="presOf" srcId="{6123FBCB-84EA-4849-B3E7-B9599BAA5C4D}" destId="{EE9A2CDF-4E4C-CF46-BD9A-527506E9CB81}" srcOrd="0" destOrd="0" presId="urn:microsoft.com/office/officeart/2005/8/layout/process3"/>
    <dgm:cxn modelId="{332F58BD-7BF9-E043-A0D6-BC2226008EC6}" srcId="{35B596F3-C5C5-9840-9137-7CCC2A306BD1}" destId="{FF28D550-4135-C24F-BDE1-276CADA96860}" srcOrd="0" destOrd="0" parTransId="{D1EC3134-A4EC-4646-BB13-0F86BD0789E3}" sibTransId="{F86D6F5C-3624-FA49-822D-F07BF1753FBE}"/>
    <dgm:cxn modelId="{6558F7BF-7790-E64D-B14C-F3C03E4B4967}" srcId="{35B596F3-C5C5-9840-9137-7CCC2A306BD1}" destId="{7548751A-1343-BF40-BE6B-D52BA236FC20}" srcOrd="1" destOrd="0" parTransId="{11BE22A9-8DB1-B24F-B168-B0CCDE13B95E}" sibTransId="{31A568FC-C8DD-0441-AAD0-5B363BA11A9D}"/>
    <dgm:cxn modelId="{E97F00CF-C062-D94C-B6F5-6682696D4392}" type="presOf" srcId="{F86D6F5C-3624-FA49-822D-F07BF1753FBE}" destId="{3F62E96A-58A3-CE4F-A9B3-65E0ACAD4A63}" srcOrd="1" destOrd="0" presId="urn:microsoft.com/office/officeart/2005/8/layout/process3"/>
    <dgm:cxn modelId="{22DD10D2-32B4-2A48-AFEB-8A3ED1D05776}" type="presOf" srcId="{31A568FC-C8DD-0441-AAD0-5B363BA11A9D}" destId="{14CACBB6-B1CB-E349-A5D3-45A9672FCE6C}" srcOrd="0" destOrd="0" presId="urn:microsoft.com/office/officeart/2005/8/layout/process3"/>
    <dgm:cxn modelId="{14B17AE7-CBC8-2847-841B-21CB70B45CCE}" srcId="{7548751A-1343-BF40-BE6B-D52BA236FC20}" destId="{6123FBCB-84EA-4849-B3E7-B9599BAA5C4D}" srcOrd="0" destOrd="0" parTransId="{93DB9FD7-CB7D-934B-AC97-1B6243E06B7A}" sibTransId="{007249EA-1914-0D4F-9931-4AE62F9558B4}"/>
    <dgm:cxn modelId="{E64AE6F0-B4A6-A542-ACD1-F115481BBBDA}" type="presOf" srcId="{35B596F3-C5C5-9840-9137-7CCC2A306BD1}" destId="{E64931AA-971C-DB42-A49E-082791F585FE}" srcOrd="0" destOrd="0" presId="urn:microsoft.com/office/officeart/2005/8/layout/process3"/>
    <dgm:cxn modelId="{4D3B720E-BFA5-FF4A-8529-412E15C28150}" type="presParOf" srcId="{E64931AA-971C-DB42-A49E-082791F585FE}" destId="{0902D354-C5B6-FE43-A07A-813CC0ADF29F}" srcOrd="0" destOrd="0" presId="urn:microsoft.com/office/officeart/2005/8/layout/process3"/>
    <dgm:cxn modelId="{B50B5592-5C4A-2244-AA11-8D41564138EC}" type="presParOf" srcId="{0902D354-C5B6-FE43-A07A-813CC0ADF29F}" destId="{6F674131-E543-814E-9440-366DED3DB9AC}" srcOrd="0" destOrd="0" presId="urn:microsoft.com/office/officeart/2005/8/layout/process3"/>
    <dgm:cxn modelId="{0D7B4561-1E83-574B-A78C-E5C748641312}" type="presParOf" srcId="{0902D354-C5B6-FE43-A07A-813CC0ADF29F}" destId="{FD2861DE-C936-4743-A233-B77C6C0B4EF2}" srcOrd="1" destOrd="0" presId="urn:microsoft.com/office/officeart/2005/8/layout/process3"/>
    <dgm:cxn modelId="{9B2FC16E-D778-D848-8770-A7FBB64064B0}" type="presParOf" srcId="{0902D354-C5B6-FE43-A07A-813CC0ADF29F}" destId="{BB2FE9CF-0EC1-E641-A30E-638C02F0AD66}" srcOrd="2" destOrd="0" presId="urn:microsoft.com/office/officeart/2005/8/layout/process3"/>
    <dgm:cxn modelId="{79B10BC9-762B-3841-8C30-0629CF33C9EA}" type="presParOf" srcId="{E64931AA-971C-DB42-A49E-082791F585FE}" destId="{498432B9-0496-8E4E-A48A-A0CA243CB3D0}" srcOrd="1" destOrd="0" presId="urn:microsoft.com/office/officeart/2005/8/layout/process3"/>
    <dgm:cxn modelId="{8316055B-53BF-5B4A-90C1-00A8D8672544}" type="presParOf" srcId="{498432B9-0496-8E4E-A48A-A0CA243CB3D0}" destId="{3F62E96A-58A3-CE4F-A9B3-65E0ACAD4A63}" srcOrd="0" destOrd="0" presId="urn:microsoft.com/office/officeart/2005/8/layout/process3"/>
    <dgm:cxn modelId="{09B94B68-1164-414C-956D-301F24F01805}" type="presParOf" srcId="{E64931AA-971C-DB42-A49E-082791F585FE}" destId="{6A8CBD73-6EB0-0947-BDB2-ADE9B6262BEC}" srcOrd="2" destOrd="0" presId="urn:microsoft.com/office/officeart/2005/8/layout/process3"/>
    <dgm:cxn modelId="{205D07C1-5AD4-C940-A3FA-ABB7769B257B}" type="presParOf" srcId="{6A8CBD73-6EB0-0947-BDB2-ADE9B6262BEC}" destId="{4AD0AD7B-E654-7845-AD33-AC2B1E84C7A1}" srcOrd="0" destOrd="0" presId="urn:microsoft.com/office/officeart/2005/8/layout/process3"/>
    <dgm:cxn modelId="{84ED74CB-8E15-0342-A59F-A108E0978F97}" type="presParOf" srcId="{6A8CBD73-6EB0-0947-BDB2-ADE9B6262BEC}" destId="{ED70C6F5-8694-DF41-B419-D73EADB0589A}" srcOrd="1" destOrd="0" presId="urn:microsoft.com/office/officeart/2005/8/layout/process3"/>
    <dgm:cxn modelId="{1E617084-FDBA-6C4B-A9AD-8EA554A738AA}" type="presParOf" srcId="{6A8CBD73-6EB0-0947-BDB2-ADE9B6262BEC}" destId="{EE9A2CDF-4E4C-CF46-BD9A-527506E9CB81}" srcOrd="2" destOrd="0" presId="urn:microsoft.com/office/officeart/2005/8/layout/process3"/>
    <dgm:cxn modelId="{5229B9CD-CEDD-5F4D-98C9-C2C9AF6B9ACB}" type="presParOf" srcId="{E64931AA-971C-DB42-A49E-082791F585FE}" destId="{14CACBB6-B1CB-E349-A5D3-45A9672FCE6C}" srcOrd="3" destOrd="0" presId="urn:microsoft.com/office/officeart/2005/8/layout/process3"/>
    <dgm:cxn modelId="{7B2379F7-ADC0-EA46-8540-29ADF65F6A92}" type="presParOf" srcId="{14CACBB6-B1CB-E349-A5D3-45A9672FCE6C}" destId="{537930E6-B84C-4F49-85CA-53958BFBA345}" srcOrd="0" destOrd="0" presId="urn:microsoft.com/office/officeart/2005/8/layout/process3"/>
    <dgm:cxn modelId="{FD288AE9-D56B-9D41-B7CD-1EA7CE483DC4}" type="presParOf" srcId="{E64931AA-971C-DB42-A49E-082791F585FE}" destId="{B34379AF-85DC-0245-A8EF-05764F96613A}" srcOrd="4" destOrd="0" presId="urn:microsoft.com/office/officeart/2005/8/layout/process3"/>
    <dgm:cxn modelId="{A282519A-8470-784E-A836-5AD8B673EBB6}" type="presParOf" srcId="{B34379AF-85DC-0245-A8EF-05764F96613A}" destId="{74C74B3F-A284-F746-8190-8AADB0C9AAA3}" srcOrd="0" destOrd="0" presId="urn:microsoft.com/office/officeart/2005/8/layout/process3"/>
    <dgm:cxn modelId="{D9779931-8A94-F042-B7B6-0AD1A681AA6A}" type="presParOf" srcId="{B34379AF-85DC-0245-A8EF-05764F96613A}" destId="{5CEF201E-9081-4B43-9FD8-2A99FEB26412}" srcOrd="1" destOrd="0" presId="urn:microsoft.com/office/officeart/2005/8/layout/process3"/>
    <dgm:cxn modelId="{C5B3941E-0037-B84A-B839-574AC6A51FB1}" type="presParOf" srcId="{B34379AF-85DC-0245-A8EF-05764F96613A}" destId="{AE6932E6-8C91-0A4B-8A23-B0E8B307E2B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96FD6-A861-EF4D-BFFE-CA0AE23AB4DD}"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D4A6A931-A751-A54E-A970-E0D48E43D6E4}">
      <dgm:prSet phldrT="[Text]" custT="1"/>
      <dgm:spPr/>
      <dgm:t>
        <a:bodyPr/>
        <a:lstStyle/>
        <a:p>
          <a:r>
            <a:rPr lang="en-US" sz="2000" dirty="0"/>
            <a:t>Problem Solving Drop-in</a:t>
          </a:r>
        </a:p>
      </dgm:t>
    </dgm:pt>
    <dgm:pt modelId="{90ECFB10-7849-9544-91AD-108DCFCF2E19}" type="parTrans" cxnId="{996B46D3-487E-EA48-8885-966BB512CD9E}">
      <dgm:prSet/>
      <dgm:spPr/>
      <dgm:t>
        <a:bodyPr/>
        <a:lstStyle/>
        <a:p>
          <a:endParaRPr lang="en-US"/>
        </a:p>
      </dgm:t>
    </dgm:pt>
    <dgm:pt modelId="{9EE2BBCB-4729-7649-AFD1-625405AB2320}" type="sibTrans" cxnId="{996B46D3-487E-EA48-8885-966BB512CD9E}">
      <dgm:prSet/>
      <dgm:spPr/>
      <dgm:t>
        <a:bodyPr/>
        <a:lstStyle/>
        <a:p>
          <a:endParaRPr lang="en-US"/>
        </a:p>
      </dgm:t>
    </dgm:pt>
    <dgm:pt modelId="{80EF353D-EBBF-B54D-B536-5698A1FF0C0E}">
      <dgm:prSet phldrT="[Text]" custT="1"/>
      <dgm:spPr/>
      <dgm:t>
        <a:bodyPr/>
        <a:lstStyle/>
        <a:p>
          <a:r>
            <a:rPr lang="en-US" sz="2000" dirty="0"/>
            <a:t>Urgent Mental Health Concerns Drop-in</a:t>
          </a:r>
        </a:p>
      </dgm:t>
    </dgm:pt>
    <dgm:pt modelId="{6B71B9E7-E404-6649-97A0-83029CE84EED}" type="parTrans" cxnId="{FF7BC25C-8D91-734C-B8E4-D9794D4A3444}">
      <dgm:prSet/>
      <dgm:spPr/>
      <dgm:t>
        <a:bodyPr/>
        <a:lstStyle/>
        <a:p>
          <a:endParaRPr lang="en-US"/>
        </a:p>
      </dgm:t>
    </dgm:pt>
    <dgm:pt modelId="{28E6DD13-264F-B644-9AAC-37CA41F22A10}" type="sibTrans" cxnId="{FF7BC25C-8D91-734C-B8E4-D9794D4A3444}">
      <dgm:prSet/>
      <dgm:spPr/>
      <dgm:t>
        <a:bodyPr/>
        <a:lstStyle/>
        <a:p>
          <a:endParaRPr lang="en-US"/>
        </a:p>
      </dgm:t>
    </dgm:pt>
    <dgm:pt modelId="{F7343731-8ADB-9641-950B-E524CEB2E87C}">
      <dgm:prSet phldrT="[Text]" custT="1"/>
      <dgm:spPr/>
      <dgm:t>
        <a:bodyPr/>
        <a:lstStyle/>
        <a:p>
          <a:r>
            <a:rPr lang="en-US" sz="2000" dirty="0">
              <a:solidFill>
                <a:srgbClr val="2E55A5"/>
              </a:solidFill>
            </a:rPr>
            <a:t>Evaluation and brief intervention with CPS staff.</a:t>
          </a:r>
        </a:p>
      </dgm:t>
    </dgm:pt>
    <dgm:pt modelId="{8FC66083-FCD1-6E44-B100-291087B756B2}" type="parTrans" cxnId="{FD976980-9DF3-2248-ACED-16279EE1BC9B}">
      <dgm:prSet/>
      <dgm:spPr/>
      <dgm:t>
        <a:bodyPr/>
        <a:lstStyle/>
        <a:p>
          <a:endParaRPr lang="en-US"/>
        </a:p>
      </dgm:t>
    </dgm:pt>
    <dgm:pt modelId="{59FA52D6-D572-4C42-9458-856D16132E92}" type="sibTrans" cxnId="{FD976980-9DF3-2248-ACED-16279EE1BC9B}">
      <dgm:prSet/>
      <dgm:spPr/>
      <dgm:t>
        <a:bodyPr/>
        <a:lstStyle/>
        <a:p>
          <a:endParaRPr lang="en-US"/>
        </a:p>
      </dgm:t>
    </dgm:pt>
    <dgm:pt modelId="{20BD11ED-05C9-0F4A-B635-0A4D6BF3CCA1}">
      <dgm:prSet custT="1"/>
      <dgm:spPr/>
      <dgm:t>
        <a:bodyPr/>
        <a:lstStyle/>
        <a:p>
          <a:r>
            <a:rPr lang="en-US" sz="2000" dirty="0"/>
            <a:t>CPS Support Spaces</a:t>
          </a:r>
        </a:p>
      </dgm:t>
    </dgm:pt>
    <dgm:pt modelId="{39DE187E-B44E-BD46-98E3-AAE2721EC684}" type="parTrans" cxnId="{F2A149D6-1AB6-E742-9FBD-7A9D50C4C890}">
      <dgm:prSet/>
      <dgm:spPr/>
      <dgm:t>
        <a:bodyPr/>
        <a:lstStyle/>
        <a:p>
          <a:endParaRPr lang="en-US"/>
        </a:p>
      </dgm:t>
    </dgm:pt>
    <dgm:pt modelId="{33A338B2-18E8-954F-89E7-4130F0187FA2}" type="sibTrans" cxnId="{F2A149D6-1AB6-E742-9FBD-7A9D50C4C890}">
      <dgm:prSet/>
      <dgm:spPr/>
      <dgm:t>
        <a:bodyPr/>
        <a:lstStyle/>
        <a:p>
          <a:endParaRPr lang="en-US"/>
        </a:p>
      </dgm:t>
    </dgm:pt>
    <dgm:pt modelId="{D25D82BD-FF29-6347-8D46-209031D2E0B8}">
      <dgm:prSet custT="1"/>
      <dgm:spPr/>
      <dgm:t>
        <a:bodyPr/>
        <a:lstStyle/>
        <a:p>
          <a:r>
            <a:rPr lang="en-US" sz="2000" dirty="0">
              <a:solidFill>
                <a:srgbClr val="2E55A5"/>
              </a:solidFill>
            </a:rPr>
            <a:t>27 virtual groups offered this semester.</a:t>
          </a:r>
        </a:p>
      </dgm:t>
    </dgm:pt>
    <dgm:pt modelId="{5AB3FF8E-C589-DA44-AB6F-01AE7C4A77FC}" type="parTrans" cxnId="{E0D962BC-DD03-1449-970D-57AC7E5DE09E}">
      <dgm:prSet/>
      <dgm:spPr/>
      <dgm:t>
        <a:bodyPr/>
        <a:lstStyle/>
        <a:p>
          <a:endParaRPr lang="en-US"/>
        </a:p>
      </dgm:t>
    </dgm:pt>
    <dgm:pt modelId="{10605EED-CFC5-7A44-B8E7-1A103916C4FC}" type="sibTrans" cxnId="{E0D962BC-DD03-1449-970D-57AC7E5DE09E}">
      <dgm:prSet/>
      <dgm:spPr/>
      <dgm:t>
        <a:bodyPr/>
        <a:lstStyle/>
        <a:p>
          <a:endParaRPr lang="en-US"/>
        </a:p>
      </dgm:t>
    </dgm:pt>
    <dgm:pt modelId="{EA09836B-F094-584E-8C83-FD0098877C95}">
      <dgm:prSet phldrT="[Text]" custT="1"/>
      <dgm:spPr/>
      <dgm:t>
        <a:bodyPr/>
        <a:lstStyle/>
        <a:p>
          <a:endParaRPr lang="en-US" sz="2000" dirty="0"/>
        </a:p>
      </dgm:t>
    </dgm:pt>
    <dgm:pt modelId="{9F8B5F1B-3B3D-064F-8447-CD83035FF302}" type="parTrans" cxnId="{1A6C9CD1-CA7A-7540-8272-B7363418EA94}">
      <dgm:prSet/>
      <dgm:spPr/>
      <dgm:t>
        <a:bodyPr/>
        <a:lstStyle/>
        <a:p>
          <a:endParaRPr lang="en-US"/>
        </a:p>
      </dgm:t>
    </dgm:pt>
    <dgm:pt modelId="{69477E72-1CE5-5F4F-A3E2-167AA6EC75A4}" type="sibTrans" cxnId="{1A6C9CD1-CA7A-7540-8272-B7363418EA94}">
      <dgm:prSet/>
      <dgm:spPr/>
      <dgm:t>
        <a:bodyPr/>
        <a:lstStyle/>
        <a:p>
          <a:endParaRPr lang="en-US"/>
        </a:p>
      </dgm:t>
    </dgm:pt>
    <dgm:pt modelId="{8D69A14C-2D9C-C44E-91B6-F802FDCC20F8}">
      <dgm:prSet phldrT="[Text]" custT="1"/>
      <dgm:spPr/>
      <dgm:t>
        <a:bodyPr/>
        <a:lstStyle/>
        <a:p>
          <a:endParaRPr lang="en-US" sz="2000" dirty="0"/>
        </a:p>
      </dgm:t>
    </dgm:pt>
    <dgm:pt modelId="{73D678A2-7865-2F45-812F-B1B1D82B292D}" type="parTrans" cxnId="{BD5158F4-3109-8741-9CF9-F0C29488484A}">
      <dgm:prSet/>
      <dgm:spPr/>
      <dgm:t>
        <a:bodyPr/>
        <a:lstStyle/>
        <a:p>
          <a:endParaRPr lang="en-US"/>
        </a:p>
      </dgm:t>
    </dgm:pt>
    <dgm:pt modelId="{5E49070C-DC46-F840-9A8A-C3F9F8725F68}" type="sibTrans" cxnId="{BD5158F4-3109-8741-9CF9-F0C29488484A}">
      <dgm:prSet/>
      <dgm:spPr/>
      <dgm:t>
        <a:bodyPr/>
        <a:lstStyle/>
        <a:p>
          <a:endParaRPr lang="en-US"/>
        </a:p>
      </dgm:t>
    </dgm:pt>
    <dgm:pt modelId="{1B91019B-B64D-A245-B3EE-F6FD6D1D0D83}">
      <dgm:prSet custT="1"/>
      <dgm:spPr/>
      <dgm:t>
        <a:bodyPr/>
        <a:lstStyle/>
        <a:p>
          <a:endParaRPr lang="en-US" sz="2000" dirty="0"/>
        </a:p>
      </dgm:t>
    </dgm:pt>
    <dgm:pt modelId="{0C2B3554-4B15-4D4C-86B7-797DED3863BC}" type="parTrans" cxnId="{42B2464A-4782-F949-BFC4-C8C90C97F775}">
      <dgm:prSet/>
      <dgm:spPr/>
      <dgm:t>
        <a:bodyPr/>
        <a:lstStyle/>
        <a:p>
          <a:endParaRPr lang="en-US"/>
        </a:p>
      </dgm:t>
    </dgm:pt>
    <dgm:pt modelId="{B3302CF0-029E-4B43-BC94-3D0D6B5E95E3}" type="sibTrans" cxnId="{42B2464A-4782-F949-BFC4-C8C90C97F775}">
      <dgm:prSet/>
      <dgm:spPr/>
      <dgm:t>
        <a:bodyPr/>
        <a:lstStyle/>
        <a:p>
          <a:endParaRPr lang="en-US"/>
        </a:p>
      </dgm:t>
    </dgm:pt>
    <dgm:pt modelId="{A03B4D9C-60C1-2A41-843E-1A967ED2BD1C}">
      <dgm:prSet phldrT="[Text]" custT="1"/>
      <dgm:spPr/>
      <dgm:t>
        <a:bodyPr/>
        <a:lstStyle/>
        <a:p>
          <a:r>
            <a:rPr lang="en-US" sz="2000" dirty="0">
              <a:solidFill>
                <a:srgbClr val="2E55A5"/>
              </a:solidFill>
            </a:rPr>
            <a:t>Across campus in academic buildings</a:t>
          </a:r>
        </a:p>
      </dgm:t>
    </dgm:pt>
    <dgm:pt modelId="{DB6AFDB8-82B4-8241-A3F9-AFF6CF295DED}" type="sibTrans" cxnId="{C87A84B9-6242-5846-9C5E-E0848BED37A2}">
      <dgm:prSet/>
      <dgm:spPr/>
      <dgm:t>
        <a:bodyPr/>
        <a:lstStyle/>
        <a:p>
          <a:endParaRPr lang="en-US"/>
        </a:p>
      </dgm:t>
    </dgm:pt>
    <dgm:pt modelId="{41BA3A44-468E-E647-A835-58E8D0482191}" type="parTrans" cxnId="{C87A84B9-6242-5846-9C5E-E0848BED37A2}">
      <dgm:prSet/>
      <dgm:spPr/>
      <dgm:t>
        <a:bodyPr/>
        <a:lstStyle/>
        <a:p>
          <a:endParaRPr lang="en-US"/>
        </a:p>
      </dgm:t>
    </dgm:pt>
    <dgm:pt modelId="{CA9E6872-AD58-2B4C-A9FB-99718D1CC2BF}" type="pres">
      <dgm:prSet presAssocID="{6EC96FD6-A861-EF4D-BFFE-CA0AE23AB4DD}" presName="Name0" presStyleCnt="0">
        <dgm:presLayoutVars>
          <dgm:dir/>
          <dgm:animLvl val="lvl"/>
          <dgm:resizeHandles/>
        </dgm:presLayoutVars>
      </dgm:prSet>
      <dgm:spPr/>
    </dgm:pt>
    <dgm:pt modelId="{1432B6AA-825C-0D43-A04B-4483047CCB2F}" type="pres">
      <dgm:prSet presAssocID="{D4A6A931-A751-A54E-A970-E0D48E43D6E4}" presName="linNode" presStyleCnt="0"/>
      <dgm:spPr/>
    </dgm:pt>
    <dgm:pt modelId="{8DE8EB66-34A4-5245-95A1-459FD29AB52F}" type="pres">
      <dgm:prSet presAssocID="{D4A6A931-A751-A54E-A970-E0D48E43D6E4}" presName="parentShp" presStyleLbl="node1" presStyleIdx="0" presStyleCnt="3">
        <dgm:presLayoutVars>
          <dgm:bulletEnabled val="1"/>
        </dgm:presLayoutVars>
      </dgm:prSet>
      <dgm:spPr/>
    </dgm:pt>
    <dgm:pt modelId="{9F8C2245-399E-2043-9250-BF8BD1BF24E1}" type="pres">
      <dgm:prSet presAssocID="{D4A6A931-A751-A54E-A970-E0D48E43D6E4}" presName="childShp" presStyleLbl="bgAccFollowNode1" presStyleIdx="0" presStyleCnt="3">
        <dgm:presLayoutVars>
          <dgm:bulletEnabled val="1"/>
        </dgm:presLayoutVars>
      </dgm:prSet>
      <dgm:spPr/>
    </dgm:pt>
    <dgm:pt modelId="{3CB028F2-9F87-8348-ADA9-692A807E7821}" type="pres">
      <dgm:prSet presAssocID="{9EE2BBCB-4729-7649-AFD1-625405AB2320}" presName="spacing" presStyleCnt="0"/>
      <dgm:spPr/>
    </dgm:pt>
    <dgm:pt modelId="{86461F49-F6A1-3642-BCA1-E016FBA6E00B}" type="pres">
      <dgm:prSet presAssocID="{80EF353D-EBBF-B54D-B536-5698A1FF0C0E}" presName="linNode" presStyleCnt="0"/>
      <dgm:spPr/>
    </dgm:pt>
    <dgm:pt modelId="{389FE0D1-4F94-9449-A410-333BAF0936A3}" type="pres">
      <dgm:prSet presAssocID="{80EF353D-EBBF-B54D-B536-5698A1FF0C0E}" presName="parentShp" presStyleLbl="node1" presStyleIdx="1" presStyleCnt="3">
        <dgm:presLayoutVars>
          <dgm:bulletEnabled val="1"/>
        </dgm:presLayoutVars>
      </dgm:prSet>
      <dgm:spPr/>
    </dgm:pt>
    <dgm:pt modelId="{CF7EF3C0-570E-844A-8836-263ABD738855}" type="pres">
      <dgm:prSet presAssocID="{80EF353D-EBBF-B54D-B536-5698A1FF0C0E}" presName="childShp" presStyleLbl="bgAccFollowNode1" presStyleIdx="1" presStyleCnt="3">
        <dgm:presLayoutVars>
          <dgm:bulletEnabled val="1"/>
        </dgm:presLayoutVars>
      </dgm:prSet>
      <dgm:spPr/>
    </dgm:pt>
    <dgm:pt modelId="{EC6A5A52-0343-4D45-92F9-92395F3E1EEF}" type="pres">
      <dgm:prSet presAssocID="{28E6DD13-264F-B644-9AAC-37CA41F22A10}" presName="spacing" presStyleCnt="0"/>
      <dgm:spPr/>
    </dgm:pt>
    <dgm:pt modelId="{88A4AA55-8502-2C42-85E2-8A3FF248C57D}" type="pres">
      <dgm:prSet presAssocID="{20BD11ED-05C9-0F4A-B635-0A4D6BF3CCA1}" presName="linNode" presStyleCnt="0"/>
      <dgm:spPr/>
    </dgm:pt>
    <dgm:pt modelId="{760285F4-02A4-624D-AB1D-B927C9934E5C}" type="pres">
      <dgm:prSet presAssocID="{20BD11ED-05C9-0F4A-B635-0A4D6BF3CCA1}" presName="parentShp" presStyleLbl="node1" presStyleIdx="2" presStyleCnt="3">
        <dgm:presLayoutVars>
          <dgm:bulletEnabled val="1"/>
        </dgm:presLayoutVars>
      </dgm:prSet>
      <dgm:spPr/>
    </dgm:pt>
    <dgm:pt modelId="{00A3AC7B-DA4B-8C43-BBDD-0D1EA56F71BF}" type="pres">
      <dgm:prSet presAssocID="{20BD11ED-05C9-0F4A-B635-0A4D6BF3CCA1}" presName="childShp" presStyleLbl="bgAccFollowNode1" presStyleIdx="2" presStyleCnt="3">
        <dgm:presLayoutVars>
          <dgm:bulletEnabled val="1"/>
        </dgm:presLayoutVars>
      </dgm:prSet>
      <dgm:spPr/>
    </dgm:pt>
  </dgm:ptLst>
  <dgm:cxnLst>
    <dgm:cxn modelId="{13DF0613-EC08-DF42-8B54-CC50D6E154E7}" type="presOf" srcId="{8D69A14C-2D9C-C44E-91B6-F802FDCC20F8}" destId="{CF7EF3C0-570E-844A-8836-263ABD738855}" srcOrd="0" destOrd="0" presId="urn:microsoft.com/office/officeart/2005/8/layout/vList6"/>
    <dgm:cxn modelId="{C646E925-737F-FE45-BA1B-8991E873991B}" type="presOf" srcId="{80EF353D-EBBF-B54D-B536-5698A1FF0C0E}" destId="{389FE0D1-4F94-9449-A410-333BAF0936A3}" srcOrd="0" destOrd="0" presId="urn:microsoft.com/office/officeart/2005/8/layout/vList6"/>
    <dgm:cxn modelId="{42B2464A-4782-F949-BFC4-C8C90C97F775}" srcId="{20BD11ED-05C9-0F4A-B635-0A4D6BF3CCA1}" destId="{1B91019B-B64D-A245-B3EE-F6FD6D1D0D83}" srcOrd="0" destOrd="0" parTransId="{0C2B3554-4B15-4D4C-86B7-797DED3863BC}" sibTransId="{B3302CF0-029E-4B43-BC94-3D0D6B5E95E3}"/>
    <dgm:cxn modelId="{FF7BC25C-8D91-734C-B8E4-D9794D4A3444}" srcId="{6EC96FD6-A861-EF4D-BFFE-CA0AE23AB4DD}" destId="{80EF353D-EBBF-B54D-B536-5698A1FF0C0E}" srcOrd="1" destOrd="0" parTransId="{6B71B9E7-E404-6649-97A0-83029CE84EED}" sibTransId="{28E6DD13-264F-B644-9AAC-37CA41F22A10}"/>
    <dgm:cxn modelId="{7AAF495E-6B3E-764E-9BCD-7A2018B63CCD}" type="presOf" srcId="{F7343731-8ADB-9641-950B-E524CEB2E87C}" destId="{CF7EF3C0-570E-844A-8836-263ABD738855}" srcOrd="0" destOrd="1" presId="urn:microsoft.com/office/officeart/2005/8/layout/vList6"/>
    <dgm:cxn modelId="{FD976980-9DF3-2248-ACED-16279EE1BC9B}" srcId="{80EF353D-EBBF-B54D-B536-5698A1FF0C0E}" destId="{F7343731-8ADB-9641-950B-E524CEB2E87C}" srcOrd="1" destOrd="0" parTransId="{8FC66083-FCD1-6E44-B100-291087B756B2}" sibTransId="{59FA52D6-D572-4C42-9458-856D16132E92}"/>
    <dgm:cxn modelId="{56EC4998-2218-BB4C-87D3-0526613D8B01}" type="presOf" srcId="{6EC96FD6-A861-EF4D-BFFE-CA0AE23AB4DD}" destId="{CA9E6872-AD58-2B4C-A9FB-99718D1CC2BF}" srcOrd="0" destOrd="0" presId="urn:microsoft.com/office/officeart/2005/8/layout/vList6"/>
    <dgm:cxn modelId="{16C534AB-E61C-3249-A8D3-A5FD041C7624}" type="presOf" srcId="{1B91019B-B64D-A245-B3EE-F6FD6D1D0D83}" destId="{00A3AC7B-DA4B-8C43-BBDD-0D1EA56F71BF}" srcOrd="0" destOrd="0" presId="urn:microsoft.com/office/officeart/2005/8/layout/vList6"/>
    <dgm:cxn modelId="{66C5F5B7-AB0C-044C-8205-AE242DB566E2}" type="presOf" srcId="{20BD11ED-05C9-0F4A-B635-0A4D6BF3CCA1}" destId="{760285F4-02A4-624D-AB1D-B927C9934E5C}" srcOrd="0" destOrd="0" presId="urn:microsoft.com/office/officeart/2005/8/layout/vList6"/>
    <dgm:cxn modelId="{C87A84B9-6242-5846-9C5E-E0848BED37A2}" srcId="{D4A6A931-A751-A54E-A970-E0D48E43D6E4}" destId="{A03B4D9C-60C1-2A41-843E-1A967ED2BD1C}" srcOrd="1" destOrd="0" parTransId="{41BA3A44-468E-E647-A835-58E8D0482191}" sibTransId="{DB6AFDB8-82B4-8241-A3F9-AFF6CF295DED}"/>
    <dgm:cxn modelId="{E0D962BC-DD03-1449-970D-57AC7E5DE09E}" srcId="{20BD11ED-05C9-0F4A-B635-0A4D6BF3CCA1}" destId="{D25D82BD-FF29-6347-8D46-209031D2E0B8}" srcOrd="1" destOrd="0" parTransId="{5AB3FF8E-C589-DA44-AB6F-01AE7C4A77FC}" sibTransId="{10605EED-CFC5-7A44-B8E7-1A103916C4FC}"/>
    <dgm:cxn modelId="{F2A2EAC0-FB1D-EC48-8D5A-1BFF24336C4E}" type="presOf" srcId="{EA09836B-F094-584E-8C83-FD0098877C95}" destId="{9F8C2245-399E-2043-9250-BF8BD1BF24E1}" srcOrd="0" destOrd="0" presId="urn:microsoft.com/office/officeart/2005/8/layout/vList6"/>
    <dgm:cxn modelId="{1A6C9CD1-CA7A-7540-8272-B7363418EA94}" srcId="{D4A6A931-A751-A54E-A970-E0D48E43D6E4}" destId="{EA09836B-F094-584E-8C83-FD0098877C95}" srcOrd="0" destOrd="0" parTransId="{9F8B5F1B-3B3D-064F-8447-CD83035FF302}" sibTransId="{69477E72-1CE5-5F4F-A3E2-167AA6EC75A4}"/>
    <dgm:cxn modelId="{996B46D3-487E-EA48-8885-966BB512CD9E}" srcId="{6EC96FD6-A861-EF4D-BFFE-CA0AE23AB4DD}" destId="{D4A6A931-A751-A54E-A970-E0D48E43D6E4}" srcOrd="0" destOrd="0" parTransId="{90ECFB10-7849-9544-91AD-108DCFCF2E19}" sibTransId="{9EE2BBCB-4729-7649-AFD1-625405AB2320}"/>
    <dgm:cxn modelId="{F2A149D6-1AB6-E742-9FBD-7A9D50C4C890}" srcId="{6EC96FD6-A861-EF4D-BFFE-CA0AE23AB4DD}" destId="{20BD11ED-05C9-0F4A-B635-0A4D6BF3CCA1}" srcOrd="2" destOrd="0" parTransId="{39DE187E-B44E-BD46-98E3-AAE2721EC684}" sibTransId="{33A338B2-18E8-954F-89E7-4130F0187FA2}"/>
    <dgm:cxn modelId="{563709E5-7D07-854D-B10E-7940CCD32FE0}" type="presOf" srcId="{D4A6A931-A751-A54E-A970-E0D48E43D6E4}" destId="{8DE8EB66-34A4-5245-95A1-459FD29AB52F}" srcOrd="0" destOrd="0" presId="urn:microsoft.com/office/officeart/2005/8/layout/vList6"/>
    <dgm:cxn modelId="{876EC4EA-CA16-6645-B2C7-3378C168B24C}" type="presOf" srcId="{D25D82BD-FF29-6347-8D46-209031D2E0B8}" destId="{00A3AC7B-DA4B-8C43-BBDD-0D1EA56F71BF}" srcOrd="0" destOrd="1" presId="urn:microsoft.com/office/officeart/2005/8/layout/vList6"/>
    <dgm:cxn modelId="{60929DF2-DAD3-D64E-9D97-DF731B7A20F7}" type="presOf" srcId="{A03B4D9C-60C1-2A41-843E-1A967ED2BD1C}" destId="{9F8C2245-399E-2043-9250-BF8BD1BF24E1}" srcOrd="0" destOrd="1" presId="urn:microsoft.com/office/officeart/2005/8/layout/vList6"/>
    <dgm:cxn modelId="{BD5158F4-3109-8741-9CF9-F0C29488484A}" srcId="{80EF353D-EBBF-B54D-B536-5698A1FF0C0E}" destId="{8D69A14C-2D9C-C44E-91B6-F802FDCC20F8}" srcOrd="0" destOrd="0" parTransId="{73D678A2-7865-2F45-812F-B1B1D82B292D}" sibTransId="{5E49070C-DC46-F840-9A8A-C3F9F8725F68}"/>
    <dgm:cxn modelId="{A11FDDA7-004F-9A4D-AA98-5690E436D2DF}" type="presParOf" srcId="{CA9E6872-AD58-2B4C-A9FB-99718D1CC2BF}" destId="{1432B6AA-825C-0D43-A04B-4483047CCB2F}" srcOrd="0" destOrd="0" presId="urn:microsoft.com/office/officeart/2005/8/layout/vList6"/>
    <dgm:cxn modelId="{0D4CA62E-B886-074F-BE11-91E953969BCD}" type="presParOf" srcId="{1432B6AA-825C-0D43-A04B-4483047CCB2F}" destId="{8DE8EB66-34A4-5245-95A1-459FD29AB52F}" srcOrd="0" destOrd="0" presId="urn:microsoft.com/office/officeart/2005/8/layout/vList6"/>
    <dgm:cxn modelId="{9749D5DC-4C04-5248-AD90-CB753764FA12}" type="presParOf" srcId="{1432B6AA-825C-0D43-A04B-4483047CCB2F}" destId="{9F8C2245-399E-2043-9250-BF8BD1BF24E1}" srcOrd="1" destOrd="0" presId="urn:microsoft.com/office/officeart/2005/8/layout/vList6"/>
    <dgm:cxn modelId="{B7CB9414-5EE1-084B-A16E-17332EA3D418}" type="presParOf" srcId="{CA9E6872-AD58-2B4C-A9FB-99718D1CC2BF}" destId="{3CB028F2-9F87-8348-ADA9-692A807E7821}" srcOrd="1" destOrd="0" presId="urn:microsoft.com/office/officeart/2005/8/layout/vList6"/>
    <dgm:cxn modelId="{228F4DB3-F0FA-4240-8EE8-35E30028A6AE}" type="presParOf" srcId="{CA9E6872-AD58-2B4C-A9FB-99718D1CC2BF}" destId="{86461F49-F6A1-3642-BCA1-E016FBA6E00B}" srcOrd="2" destOrd="0" presId="urn:microsoft.com/office/officeart/2005/8/layout/vList6"/>
    <dgm:cxn modelId="{32101A93-6BBC-1E47-9794-3DF9FFF548B7}" type="presParOf" srcId="{86461F49-F6A1-3642-BCA1-E016FBA6E00B}" destId="{389FE0D1-4F94-9449-A410-333BAF0936A3}" srcOrd="0" destOrd="0" presId="urn:microsoft.com/office/officeart/2005/8/layout/vList6"/>
    <dgm:cxn modelId="{C5E2379F-F2F9-6C4C-B752-DBA1C3540DC0}" type="presParOf" srcId="{86461F49-F6A1-3642-BCA1-E016FBA6E00B}" destId="{CF7EF3C0-570E-844A-8836-263ABD738855}" srcOrd="1" destOrd="0" presId="urn:microsoft.com/office/officeart/2005/8/layout/vList6"/>
    <dgm:cxn modelId="{71B30A2E-84E0-DA44-B355-568CCFC84433}" type="presParOf" srcId="{CA9E6872-AD58-2B4C-A9FB-99718D1CC2BF}" destId="{EC6A5A52-0343-4D45-92F9-92395F3E1EEF}" srcOrd="3" destOrd="0" presId="urn:microsoft.com/office/officeart/2005/8/layout/vList6"/>
    <dgm:cxn modelId="{4C543B8E-CFEF-8042-ADEF-9780494D0C57}" type="presParOf" srcId="{CA9E6872-AD58-2B4C-A9FB-99718D1CC2BF}" destId="{88A4AA55-8502-2C42-85E2-8A3FF248C57D}" srcOrd="4" destOrd="0" presId="urn:microsoft.com/office/officeart/2005/8/layout/vList6"/>
    <dgm:cxn modelId="{6B2BC4BE-F135-4648-A89D-8936C8618D7F}" type="presParOf" srcId="{88A4AA55-8502-2C42-85E2-8A3FF248C57D}" destId="{760285F4-02A4-624D-AB1D-B927C9934E5C}" srcOrd="0" destOrd="0" presId="urn:microsoft.com/office/officeart/2005/8/layout/vList6"/>
    <dgm:cxn modelId="{7599BA74-4337-0D4A-869C-9B84F4253DE0}" type="presParOf" srcId="{88A4AA55-8502-2C42-85E2-8A3FF248C57D}" destId="{00A3AC7B-DA4B-8C43-BBDD-0D1EA56F71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C0AE7-BD03-443F-8C88-24FE9A0616A9}">
      <dsp:nvSpPr>
        <dsp:cNvPr id="0" name=""/>
        <dsp:cNvSpPr/>
      </dsp:nvSpPr>
      <dsp:spPr>
        <a:xfrm rot="16200000">
          <a:off x="954047" y="-954047"/>
          <a:ext cx="2340883" cy="4248978"/>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Brief individual counseling, Referrals for longer-term therapy, Psychiatric medication, </a:t>
          </a:r>
        </a:p>
        <a:p>
          <a:pPr marL="0" lvl="0" indent="0" algn="ctr" defTabSz="889000">
            <a:lnSpc>
              <a:spcPct val="90000"/>
            </a:lnSpc>
            <a:spcBef>
              <a:spcPct val="0"/>
            </a:spcBef>
            <a:spcAft>
              <a:spcPct val="35000"/>
            </a:spcAft>
            <a:buNone/>
          </a:pPr>
          <a:r>
            <a:rPr lang="en-US" sz="2000" kern="1200" dirty="0"/>
            <a:t>Drop-in and Emergency consultation</a:t>
          </a:r>
        </a:p>
      </dsp:txBody>
      <dsp:txXfrm rot="5400000">
        <a:off x="0" y="0"/>
        <a:ext cx="4248978" cy="1755662"/>
      </dsp:txXfrm>
    </dsp:sp>
    <dsp:sp modelId="{83DC20D1-B1A1-4BEB-A878-5E35DEE46459}">
      <dsp:nvSpPr>
        <dsp:cNvPr id="0" name=""/>
        <dsp:cNvSpPr/>
      </dsp:nvSpPr>
      <dsp:spPr>
        <a:xfrm>
          <a:off x="4248978" y="0"/>
          <a:ext cx="4248978" cy="2340883"/>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Student-life support spaces and workshops </a:t>
          </a:r>
        </a:p>
      </dsp:txBody>
      <dsp:txXfrm>
        <a:off x="4248978" y="0"/>
        <a:ext cx="4248978" cy="1755662"/>
      </dsp:txXfrm>
    </dsp:sp>
    <dsp:sp modelId="{7C6A62EF-903B-4E28-A037-89CD0CDFBF18}">
      <dsp:nvSpPr>
        <dsp:cNvPr id="0" name=""/>
        <dsp:cNvSpPr/>
      </dsp:nvSpPr>
      <dsp:spPr>
        <a:xfrm rot="10800000">
          <a:off x="0" y="2340883"/>
          <a:ext cx="4248978" cy="2340883"/>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Access</a:t>
          </a:r>
        </a:p>
      </dsp:txBody>
      <dsp:txXfrm rot="10800000">
        <a:off x="0" y="2926103"/>
        <a:ext cx="4248978" cy="1755662"/>
      </dsp:txXfrm>
    </dsp:sp>
    <dsp:sp modelId="{596C71AB-5FD1-48FB-8BD0-ED30F0B176FB}">
      <dsp:nvSpPr>
        <dsp:cNvPr id="0" name=""/>
        <dsp:cNvSpPr/>
      </dsp:nvSpPr>
      <dsp:spPr>
        <a:xfrm rot="5400000">
          <a:off x="5203026" y="1386835"/>
          <a:ext cx="2340883" cy="424897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CPS provides emergency consultation for faculty and staff who are concerned about a student</a:t>
          </a:r>
          <a:endParaRPr lang="en-US" sz="2000" kern="1200" dirty="0"/>
        </a:p>
      </dsp:txBody>
      <dsp:txXfrm rot="-5400000">
        <a:off x="4248978" y="2926103"/>
        <a:ext cx="4248978" cy="1755662"/>
      </dsp:txXfrm>
    </dsp:sp>
    <dsp:sp modelId="{187D340F-B954-4D6C-B961-AEDDF5B1013D}">
      <dsp:nvSpPr>
        <dsp:cNvPr id="0" name=""/>
        <dsp:cNvSpPr/>
      </dsp:nvSpPr>
      <dsp:spPr>
        <a:xfrm>
          <a:off x="2035970" y="1702459"/>
          <a:ext cx="4426016" cy="127684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cs typeface="Arial" panose="020B0604020202020204" pitchFamily="34" charset="0"/>
            </a:rPr>
            <a:t>CPS clinicians adhere to strict standards of confidentiality.</a:t>
          </a:r>
          <a:r>
            <a:rPr lang="en-US" sz="2400" kern="1200" dirty="0"/>
            <a:t> </a:t>
          </a:r>
        </a:p>
      </dsp:txBody>
      <dsp:txXfrm>
        <a:off x="2098300" y="1764789"/>
        <a:ext cx="4301356" cy="115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861DE-C936-4743-A233-B77C6C0B4EF2}">
      <dsp:nvSpPr>
        <dsp:cNvPr id="0" name=""/>
        <dsp:cNvSpPr/>
      </dsp:nvSpPr>
      <dsp:spPr>
        <a:xfrm>
          <a:off x="159" y="4380"/>
          <a:ext cx="2774830" cy="31108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Schedule a Treatment Planning Session</a:t>
          </a:r>
        </a:p>
      </dsp:txBody>
      <dsp:txXfrm>
        <a:off x="159" y="4380"/>
        <a:ext cx="2774830" cy="1056796"/>
      </dsp:txXfrm>
    </dsp:sp>
    <dsp:sp modelId="{BB2FE9CF-0EC1-E641-A30E-638C02F0AD66}">
      <dsp:nvSpPr>
        <dsp:cNvPr id="0" name=""/>
        <dsp:cNvSpPr/>
      </dsp:nvSpPr>
      <dsp:spPr>
        <a:xfrm>
          <a:off x="791925" y="1178957"/>
          <a:ext cx="2017911" cy="316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2E55A5"/>
              </a:solidFill>
            </a:rPr>
            <a:t>Scheduled via phone or online</a:t>
          </a:r>
        </a:p>
      </dsp:txBody>
      <dsp:txXfrm>
        <a:off x="851028" y="1238060"/>
        <a:ext cx="1899705" cy="3049794"/>
      </dsp:txXfrm>
    </dsp:sp>
    <dsp:sp modelId="{498432B9-0496-8E4E-A48A-A0CA243CB3D0}">
      <dsp:nvSpPr>
        <dsp:cNvPr id="0" name=""/>
        <dsp:cNvSpPr/>
      </dsp:nvSpPr>
      <dsp:spPr>
        <a:xfrm rot="11380">
          <a:off x="2986281" y="287611"/>
          <a:ext cx="447944" cy="50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986281" y="387869"/>
        <a:ext cx="313561" cy="301441"/>
      </dsp:txXfrm>
    </dsp:sp>
    <dsp:sp modelId="{ED70C6F5-8694-DF41-B419-D73EADB0589A}">
      <dsp:nvSpPr>
        <dsp:cNvPr id="0" name=""/>
        <dsp:cNvSpPr/>
      </dsp:nvSpPr>
      <dsp:spPr>
        <a:xfrm>
          <a:off x="3620162" y="42859"/>
          <a:ext cx="2987155" cy="2956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Student meets with psychologist for brief session</a:t>
          </a:r>
        </a:p>
      </dsp:txBody>
      <dsp:txXfrm>
        <a:off x="3620162" y="42859"/>
        <a:ext cx="2987155" cy="1004508"/>
      </dsp:txXfrm>
    </dsp:sp>
    <dsp:sp modelId="{EE9A2CDF-4E4C-CF46-BD9A-527506E9CB81}">
      <dsp:nvSpPr>
        <dsp:cNvPr id="0" name=""/>
        <dsp:cNvSpPr/>
      </dsp:nvSpPr>
      <dsp:spPr>
        <a:xfrm>
          <a:off x="4518091" y="1140478"/>
          <a:ext cx="2017911" cy="316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2E55A5"/>
              </a:solidFill>
            </a:rPr>
            <a:t>Typically, 20 mins via phone or Zoom</a:t>
          </a:r>
        </a:p>
      </dsp:txBody>
      <dsp:txXfrm>
        <a:off x="4577194" y="1199581"/>
        <a:ext cx="1899705" cy="3049794"/>
      </dsp:txXfrm>
    </dsp:sp>
    <dsp:sp modelId="{14CACBB6-B1CB-E349-A5D3-45A9672FCE6C}">
      <dsp:nvSpPr>
        <dsp:cNvPr id="0" name=""/>
        <dsp:cNvSpPr/>
      </dsp:nvSpPr>
      <dsp:spPr>
        <a:xfrm rot="21599732">
          <a:off x="6809899" y="293763"/>
          <a:ext cx="429472" cy="5024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809899" y="394248"/>
        <a:ext cx="300630" cy="301441"/>
      </dsp:txXfrm>
    </dsp:sp>
    <dsp:sp modelId="{5CEF201E-9081-4B43-9FD8-2A99FEB26412}">
      <dsp:nvSpPr>
        <dsp:cNvPr id="0" name=""/>
        <dsp:cNvSpPr/>
      </dsp:nvSpPr>
      <dsp:spPr>
        <a:xfrm>
          <a:off x="7417643" y="41921"/>
          <a:ext cx="3097797" cy="29606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Intake at CPS (or referral for off-campus resources, if requested)</a:t>
          </a:r>
        </a:p>
      </dsp:txBody>
      <dsp:txXfrm>
        <a:off x="7417643" y="41921"/>
        <a:ext cx="3097797" cy="1005783"/>
      </dsp:txXfrm>
    </dsp:sp>
    <dsp:sp modelId="{AE6932E6-8C91-0A4B-8A23-B0E8B307E2BC}">
      <dsp:nvSpPr>
        <dsp:cNvPr id="0" name=""/>
        <dsp:cNvSpPr/>
      </dsp:nvSpPr>
      <dsp:spPr>
        <a:xfrm>
          <a:off x="8370893" y="1141416"/>
          <a:ext cx="2017911" cy="316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2E55A5"/>
              </a:solidFill>
            </a:rPr>
            <a:t>Intakes are always in-person</a:t>
          </a:r>
        </a:p>
      </dsp:txBody>
      <dsp:txXfrm>
        <a:off x="8429996" y="1200519"/>
        <a:ext cx="1899705" cy="3049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C2245-399E-2043-9250-BF8BD1BF24E1}">
      <dsp:nvSpPr>
        <dsp:cNvPr id="0" name=""/>
        <dsp:cNvSpPr/>
      </dsp:nvSpPr>
      <dsp:spPr>
        <a:xfrm>
          <a:off x="3991051" y="0"/>
          <a:ext cx="5986576" cy="12348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2E55A5"/>
              </a:solidFill>
            </a:rPr>
            <a:t>Across campus in academic buildings</a:t>
          </a:r>
        </a:p>
      </dsp:txBody>
      <dsp:txXfrm>
        <a:off x="3991051" y="154355"/>
        <a:ext cx="5523512" cy="926127"/>
      </dsp:txXfrm>
    </dsp:sp>
    <dsp:sp modelId="{8DE8EB66-34A4-5245-95A1-459FD29AB52F}">
      <dsp:nvSpPr>
        <dsp:cNvPr id="0" name=""/>
        <dsp:cNvSpPr/>
      </dsp:nvSpPr>
      <dsp:spPr>
        <a:xfrm>
          <a:off x="0" y="0"/>
          <a:ext cx="3991051" cy="12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Problem Solving Drop-in</a:t>
          </a:r>
        </a:p>
      </dsp:txBody>
      <dsp:txXfrm>
        <a:off x="60280" y="60280"/>
        <a:ext cx="3870491" cy="1114277"/>
      </dsp:txXfrm>
    </dsp:sp>
    <dsp:sp modelId="{CF7EF3C0-570E-844A-8836-263ABD738855}">
      <dsp:nvSpPr>
        <dsp:cNvPr id="0" name=""/>
        <dsp:cNvSpPr/>
      </dsp:nvSpPr>
      <dsp:spPr>
        <a:xfrm>
          <a:off x="3991051" y="1358320"/>
          <a:ext cx="5986576" cy="12348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2E55A5"/>
              </a:solidFill>
            </a:rPr>
            <a:t>Evaluation and brief intervention with CPS staff.</a:t>
          </a:r>
        </a:p>
      </dsp:txBody>
      <dsp:txXfrm>
        <a:off x="3991051" y="1512675"/>
        <a:ext cx="5523512" cy="926127"/>
      </dsp:txXfrm>
    </dsp:sp>
    <dsp:sp modelId="{389FE0D1-4F94-9449-A410-333BAF0936A3}">
      <dsp:nvSpPr>
        <dsp:cNvPr id="0" name=""/>
        <dsp:cNvSpPr/>
      </dsp:nvSpPr>
      <dsp:spPr>
        <a:xfrm>
          <a:off x="0" y="1358320"/>
          <a:ext cx="3991051" cy="12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Urgent Mental Health Concerns Drop-in</a:t>
          </a:r>
        </a:p>
      </dsp:txBody>
      <dsp:txXfrm>
        <a:off x="60280" y="1418600"/>
        <a:ext cx="3870491" cy="1114277"/>
      </dsp:txXfrm>
    </dsp:sp>
    <dsp:sp modelId="{00A3AC7B-DA4B-8C43-BBDD-0D1EA56F71BF}">
      <dsp:nvSpPr>
        <dsp:cNvPr id="0" name=""/>
        <dsp:cNvSpPr/>
      </dsp:nvSpPr>
      <dsp:spPr>
        <a:xfrm>
          <a:off x="3991051" y="2716641"/>
          <a:ext cx="5986576" cy="12348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2E55A5"/>
              </a:solidFill>
            </a:rPr>
            <a:t>27 virtual groups offered this semester.</a:t>
          </a:r>
        </a:p>
      </dsp:txBody>
      <dsp:txXfrm>
        <a:off x="3991051" y="2870996"/>
        <a:ext cx="5523512" cy="926127"/>
      </dsp:txXfrm>
    </dsp:sp>
    <dsp:sp modelId="{760285F4-02A4-624D-AB1D-B927C9934E5C}">
      <dsp:nvSpPr>
        <dsp:cNvPr id="0" name=""/>
        <dsp:cNvSpPr/>
      </dsp:nvSpPr>
      <dsp:spPr>
        <a:xfrm>
          <a:off x="0" y="2716641"/>
          <a:ext cx="3991051" cy="1234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CPS Support Spaces</a:t>
          </a:r>
        </a:p>
      </dsp:txBody>
      <dsp:txXfrm>
        <a:off x="60280" y="2776921"/>
        <a:ext cx="3870491" cy="111427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A9F45-FD29-E74E-A6BD-76D4B1E03A10}"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C9E3F-8CA9-5D4C-801B-B893AA16BB1F}" type="slidenum">
              <a:rPr lang="en-US" smtClean="0"/>
              <a:t>‹#›</a:t>
            </a:fld>
            <a:endParaRPr lang="en-US"/>
          </a:p>
        </p:txBody>
      </p:sp>
    </p:spTree>
    <p:extLst>
      <p:ext uri="{BB962C8B-B14F-4D97-AF65-F5344CB8AC3E}">
        <p14:creationId xmlns:p14="http://schemas.microsoft.com/office/powerpoint/2010/main" val="239257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Problemn</a:t>
            </a:r>
            <a:r>
              <a:rPr lang="en-US" dirty="0"/>
              <a:t> solving drop-in</a:t>
            </a:r>
          </a:p>
          <a:p>
            <a:pPr marL="171450" lvl="0" indent="-171450">
              <a:buFont typeface="Arial" panose="020B0604020202020204" pitchFamily="34" charset="0"/>
              <a:buChar char="•"/>
            </a:pPr>
            <a:r>
              <a:rPr lang="en-US" dirty="0">
                <a:solidFill>
                  <a:schemeClr val="tx2"/>
                </a:solidFill>
              </a:rPr>
              <a:t>Provides an opportunity to talk about a specific situation causing emotional distress</a:t>
            </a:r>
          </a:p>
          <a:p>
            <a:pPr marL="171450" lvl="0" indent="-171450">
              <a:buFont typeface="Arial" panose="020B0604020202020204" pitchFamily="34" charset="0"/>
              <a:buChar char="•"/>
            </a:pPr>
            <a:r>
              <a:rPr lang="en-US" dirty="0"/>
              <a:t>A single conversation may help the student gain clarity and manage ordinary life stressors</a:t>
            </a:r>
          </a:p>
          <a:p>
            <a:pPr marL="171450" lvl="0" indent="-171450">
              <a:buFont typeface="Arial" panose="020B0604020202020204" pitchFamily="34" charset="0"/>
              <a:buChar char="•"/>
            </a:pPr>
            <a:r>
              <a:rPr lang="en-US" dirty="0"/>
              <a:t>Briefer interventions help promote resilience and encourage students to rely on their inner resources </a:t>
            </a:r>
          </a:p>
          <a:p>
            <a:pPr marL="171450" lvl="0" indent="-171450">
              <a:buFont typeface="Arial" panose="020B0604020202020204" pitchFamily="34" charset="0"/>
              <a:buChar char="•"/>
            </a:pPr>
            <a:r>
              <a:rPr lang="en-US" dirty="0"/>
              <a:t>May be an opportunity to direct students to appropriate other campus resources</a:t>
            </a:r>
          </a:p>
          <a:p>
            <a:pPr marL="171450" lvl="0" indent="-171450">
              <a:buFont typeface="Arial" panose="020B0604020202020204" pitchFamily="34" charset="0"/>
              <a:buChar char="•"/>
            </a:pPr>
            <a:r>
              <a:rPr lang="en-US" dirty="0"/>
              <a:t>Among the issues typically discussed in these sessions are relationship problems, adjustment to campus life, roommate problems, career concerns, acculturation, or anxiety about academics</a:t>
            </a:r>
          </a:p>
          <a:p>
            <a:endParaRPr lang="en-US" dirty="0"/>
          </a:p>
          <a:p>
            <a:r>
              <a:rPr lang="en-US" dirty="0"/>
              <a:t>Urgent mental health concerns drop-in</a:t>
            </a:r>
          </a:p>
          <a:p>
            <a:pPr marL="171450" indent="-171450">
              <a:buFont typeface="Arial" panose="020B0604020202020204" pitchFamily="34" charset="0"/>
              <a:buChar char="•"/>
            </a:pPr>
            <a:r>
              <a:rPr lang="en-US" dirty="0"/>
              <a:t>Lerner 5 </a:t>
            </a:r>
          </a:p>
          <a:p>
            <a:pPr marL="171450" indent="-171450">
              <a:buFont typeface="Arial" panose="020B0604020202020204" pitchFamily="34" charset="0"/>
              <a:buChar char="•"/>
            </a:pPr>
            <a:r>
              <a:rPr lang="en-US" dirty="0"/>
              <a:t>During the academic year</a:t>
            </a:r>
          </a:p>
          <a:p>
            <a:pPr marL="171450" indent="-171450">
              <a:buFont typeface="Arial" panose="020B0604020202020204" pitchFamily="34" charset="0"/>
              <a:buChar char="•"/>
            </a:pPr>
            <a:r>
              <a:rPr lang="en-US" dirty="0"/>
              <a:t>Monday through Thursday  6 to 9 PM</a:t>
            </a:r>
          </a:p>
          <a:p>
            <a:pPr marL="628650" lvl="1" indent="-171450">
              <a:buFont typeface="Arial" panose="020B0604020202020204" pitchFamily="34" charset="0"/>
              <a:buChar char="•"/>
            </a:pPr>
            <a:r>
              <a:rPr lang="en-US" dirty="0"/>
              <a:t>Student check-in closes at 8:30 PM</a:t>
            </a:r>
          </a:p>
          <a:p>
            <a:pPr marL="171450" indent="-171450">
              <a:buFont typeface="Arial" panose="020B0604020202020204" pitchFamily="34" charset="0"/>
              <a:buChar char="•"/>
            </a:pPr>
            <a:r>
              <a:rPr lang="en-US" dirty="0"/>
              <a:t>Sessions are brief and for the purpose of stabilizing the student and making a plan</a:t>
            </a:r>
          </a:p>
          <a:p>
            <a:pPr marL="171450" indent="-171450">
              <a:buFont typeface="Arial" panose="020B0604020202020204" pitchFamily="34" charset="0"/>
              <a:buChar char="•"/>
            </a:pPr>
            <a:r>
              <a:rPr lang="en-US" dirty="0"/>
              <a:t>Students may be referred for further treatment or directed to other resources.</a:t>
            </a:r>
          </a:p>
          <a:p>
            <a:endParaRPr lang="en-US" dirty="0"/>
          </a:p>
        </p:txBody>
      </p:sp>
      <p:sp>
        <p:nvSpPr>
          <p:cNvPr id="4" name="Slide Number Placeholder 3"/>
          <p:cNvSpPr>
            <a:spLocks noGrp="1"/>
          </p:cNvSpPr>
          <p:nvPr>
            <p:ph type="sldNum" sz="quarter" idx="5"/>
          </p:nvPr>
        </p:nvSpPr>
        <p:spPr/>
        <p:txBody>
          <a:bodyPr/>
          <a:lstStyle/>
          <a:p>
            <a:fld id="{4C0E826A-C1FA-8D48-AB84-BEAE381D346D}" type="slidenum">
              <a:rPr lang="en-US" smtClean="0"/>
              <a:t>2</a:t>
            </a:fld>
            <a:endParaRPr lang="en-US"/>
          </a:p>
        </p:txBody>
      </p:sp>
    </p:spTree>
    <p:extLst>
      <p:ext uri="{BB962C8B-B14F-4D97-AF65-F5344CB8AC3E}">
        <p14:creationId xmlns:p14="http://schemas.microsoft.com/office/powerpoint/2010/main" val="427509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panose="020B0604020202020204" pitchFamily="34" charset="0"/>
              <a:buChar char="•"/>
            </a:pPr>
            <a:r>
              <a:rPr lang="en-US" altLang="en-US" sz="1200" dirty="0">
                <a:solidFill>
                  <a:schemeClr val="accent1"/>
                </a:solidFill>
                <a:latin typeface="Arial" panose="020B0604020202020204" pitchFamily="34" charset="0"/>
                <a:cs typeface="Arial" panose="020B0604020202020204" pitchFamily="34" charset="0"/>
              </a:rPr>
              <a:t>CPS clinicians see more than 50% of students from Columbia’s three undergraduate schools (CC, SEAS, GS), and over 20% of all Columbia students, during their years on campus</a:t>
            </a:r>
          </a:p>
          <a:p>
            <a:pPr marL="171450" indent="-171450">
              <a:lnSpc>
                <a:spcPct val="110000"/>
              </a:lnSpc>
              <a:buFont typeface="Arial" panose="020B0604020202020204" pitchFamily="34" charset="0"/>
              <a:buChar char="•"/>
            </a:pPr>
            <a:r>
              <a:rPr lang="en-US" sz="1200" kern="1200" dirty="0">
                <a:solidFill>
                  <a:schemeClr val="accent1"/>
                </a:solidFill>
                <a:latin typeface="+mn-lt"/>
                <a:ea typeface="+mn-ea"/>
                <a:cs typeface="+mn-cs"/>
              </a:rPr>
              <a:t>More than 6,000 students come to CPS annually. 97% report that they are satisfied with their care. </a:t>
            </a:r>
          </a:p>
          <a:p>
            <a:pPr marL="171450" indent="-171450">
              <a:lnSpc>
                <a:spcPct val="110000"/>
              </a:lnSpc>
              <a:buFont typeface="Arial" panose="020B0604020202020204" pitchFamily="34" charset="0"/>
              <a:buChar char="•"/>
            </a:pPr>
            <a:r>
              <a:rPr lang="en-US" sz="1200" kern="1200" dirty="0">
                <a:solidFill>
                  <a:schemeClr val="accent1"/>
                </a:solidFill>
                <a:latin typeface="+mn-lt"/>
                <a:ea typeface="+mn-ea"/>
                <a:cs typeface="+mn-cs"/>
              </a:rPr>
              <a:t>Our diverse and international staff includes clinical psychologists, psychiatrists, and social workers who collectively speak over 12 different languages.</a:t>
            </a:r>
          </a:p>
        </p:txBody>
      </p:sp>
      <p:sp>
        <p:nvSpPr>
          <p:cNvPr id="4" name="Slide Number Placeholder 3"/>
          <p:cNvSpPr>
            <a:spLocks noGrp="1"/>
          </p:cNvSpPr>
          <p:nvPr>
            <p:ph type="sldNum" sz="quarter" idx="5"/>
          </p:nvPr>
        </p:nvSpPr>
        <p:spPr/>
        <p:txBody>
          <a:bodyPr/>
          <a:lstStyle/>
          <a:p>
            <a:fld id="{4C0E826A-C1FA-8D48-AB84-BEAE381D346D}" type="slidenum">
              <a:rPr lang="en-US" smtClean="0"/>
              <a:t>5</a:t>
            </a:fld>
            <a:endParaRPr lang="en-US"/>
          </a:p>
        </p:txBody>
      </p:sp>
    </p:spTree>
    <p:extLst>
      <p:ext uri="{BB962C8B-B14F-4D97-AF65-F5344CB8AC3E}">
        <p14:creationId xmlns:p14="http://schemas.microsoft.com/office/powerpoint/2010/main" val="3157588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E826A-C1FA-8D48-AB84-BEAE381D346D}" type="slidenum">
              <a:rPr lang="en-US" smtClean="0"/>
              <a:t>6</a:t>
            </a:fld>
            <a:endParaRPr lang="en-US"/>
          </a:p>
        </p:txBody>
      </p:sp>
    </p:spTree>
    <p:extLst>
      <p:ext uri="{BB962C8B-B14F-4D97-AF65-F5344CB8AC3E}">
        <p14:creationId xmlns:p14="http://schemas.microsoft.com/office/powerpoint/2010/main" val="269008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a:solidFill>
                  <a:schemeClr val="accent1"/>
                </a:solidFill>
              </a:rPr>
              <a:t>Some students are brought to CPS by a concerned administrator or faculty member.  These students will be seen immediately.</a:t>
            </a:r>
            <a:endParaRPr lang="en-US" sz="900" dirty="0">
              <a:solidFill>
                <a:schemeClr val="accent1"/>
              </a:solidFill>
            </a:endParaRPr>
          </a:p>
          <a:p>
            <a:r>
              <a:rPr lang="en-US" sz="1200" dirty="0">
                <a:solidFill>
                  <a:schemeClr val="accent1"/>
                </a:solidFill>
              </a:rPr>
              <a:t>Students also come to CPS through Drop-in meetings. </a:t>
            </a:r>
          </a:p>
          <a:p>
            <a:r>
              <a:rPr lang="en-US" dirty="0" err="1"/>
              <a:t>Problemn</a:t>
            </a:r>
            <a:r>
              <a:rPr lang="en-US" dirty="0"/>
              <a:t> solving drop-in</a:t>
            </a:r>
          </a:p>
          <a:p>
            <a:pPr marL="171450" lvl="0" indent="-171450">
              <a:buFont typeface="Arial" panose="020B0604020202020204" pitchFamily="34" charset="0"/>
              <a:buChar char="•"/>
            </a:pPr>
            <a:r>
              <a:rPr lang="en-US" dirty="0">
                <a:solidFill>
                  <a:schemeClr val="tx2"/>
                </a:solidFill>
              </a:rPr>
              <a:t>Provides an opportunity to talk about a specific situation causing emotional distress</a:t>
            </a:r>
          </a:p>
          <a:p>
            <a:pPr marL="171450" lvl="0" indent="-171450">
              <a:buFont typeface="Arial" panose="020B0604020202020204" pitchFamily="34" charset="0"/>
              <a:buChar char="•"/>
            </a:pPr>
            <a:r>
              <a:rPr lang="en-US" dirty="0"/>
              <a:t>A single conversation may help the student gain clarity and manage ordinary life stressors</a:t>
            </a:r>
          </a:p>
          <a:p>
            <a:pPr marL="171450" lvl="0" indent="-171450">
              <a:buFont typeface="Arial" panose="020B0604020202020204" pitchFamily="34" charset="0"/>
              <a:buChar char="•"/>
            </a:pPr>
            <a:r>
              <a:rPr lang="en-US" dirty="0"/>
              <a:t>Briefer interventions help promote resilience and encourage students to rely on their inner resources </a:t>
            </a:r>
          </a:p>
          <a:p>
            <a:pPr marL="171450" lvl="0" indent="-171450">
              <a:buFont typeface="Arial" panose="020B0604020202020204" pitchFamily="34" charset="0"/>
              <a:buChar char="•"/>
            </a:pPr>
            <a:r>
              <a:rPr lang="en-US" dirty="0"/>
              <a:t>May be an opportunity to direct students to appropriate other campus resources</a:t>
            </a:r>
          </a:p>
          <a:p>
            <a:pPr marL="171450" lvl="0" indent="-171450">
              <a:buFont typeface="Arial" panose="020B0604020202020204" pitchFamily="34" charset="0"/>
              <a:buChar char="•"/>
            </a:pPr>
            <a:r>
              <a:rPr lang="en-US" dirty="0"/>
              <a:t>Among the issues typically discussed in these sessions are relationship problems, adjustment to campus life, roommate problems, career concerns, acculturation, or anxiety about academics</a:t>
            </a:r>
          </a:p>
          <a:p>
            <a:endParaRPr lang="en-US" dirty="0"/>
          </a:p>
          <a:p>
            <a:r>
              <a:rPr lang="en-US" dirty="0"/>
              <a:t>Urgent mental health concerns drop-in</a:t>
            </a:r>
          </a:p>
          <a:p>
            <a:pPr marL="171450" indent="-171450">
              <a:buFont typeface="Arial" panose="020B0604020202020204" pitchFamily="34" charset="0"/>
              <a:buChar char="•"/>
            </a:pPr>
            <a:r>
              <a:rPr lang="en-US" dirty="0"/>
              <a:t>Lerner 5 </a:t>
            </a:r>
          </a:p>
          <a:p>
            <a:pPr marL="171450" indent="-171450">
              <a:buFont typeface="Arial" panose="020B0604020202020204" pitchFamily="34" charset="0"/>
              <a:buChar char="•"/>
            </a:pPr>
            <a:r>
              <a:rPr lang="en-US" dirty="0"/>
              <a:t>During the academic year</a:t>
            </a:r>
          </a:p>
          <a:p>
            <a:pPr marL="171450" indent="-171450">
              <a:buFont typeface="Arial" panose="020B0604020202020204" pitchFamily="34" charset="0"/>
              <a:buChar char="•"/>
            </a:pPr>
            <a:r>
              <a:rPr lang="en-US" dirty="0"/>
              <a:t>Monday through Thursday  6 to 9 PM</a:t>
            </a:r>
          </a:p>
          <a:p>
            <a:pPr marL="628650" lvl="1" indent="-171450">
              <a:buFont typeface="Arial" panose="020B0604020202020204" pitchFamily="34" charset="0"/>
              <a:buChar char="•"/>
            </a:pPr>
            <a:r>
              <a:rPr lang="en-US" dirty="0"/>
              <a:t>Student check-in closes at 8:30 PM</a:t>
            </a:r>
          </a:p>
          <a:p>
            <a:pPr marL="171450" indent="-171450">
              <a:buFont typeface="Arial" panose="020B0604020202020204" pitchFamily="34" charset="0"/>
              <a:buChar char="•"/>
            </a:pPr>
            <a:r>
              <a:rPr lang="en-US" dirty="0"/>
              <a:t>Sessions are brief and for the purpose of stabilizing the student and making a plan</a:t>
            </a:r>
          </a:p>
          <a:p>
            <a:pPr marL="171450" indent="-171450">
              <a:buFont typeface="Arial" panose="020B0604020202020204" pitchFamily="34" charset="0"/>
              <a:buChar char="•"/>
            </a:pPr>
            <a:r>
              <a:rPr lang="en-US" dirty="0"/>
              <a:t>Students may be referred for further treatment or directed to other resources.</a:t>
            </a:r>
          </a:p>
          <a:p>
            <a:endParaRPr lang="en-US" dirty="0"/>
          </a:p>
        </p:txBody>
      </p:sp>
      <p:sp>
        <p:nvSpPr>
          <p:cNvPr id="4" name="Slide Number Placeholder 3"/>
          <p:cNvSpPr>
            <a:spLocks noGrp="1"/>
          </p:cNvSpPr>
          <p:nvPr>
            <p:ph type="sldNum" sz="quarter" idx="5"/>
          </p:nvPr>
        </p:nvSpPr>
        <p:spPr/>
        <p:txBody>
          <a:bodyPr/>
          <a:lstStyle/>
          <a:p>
            <a:fld id="{4C0E826A-C1FA-8D48-AB84-BEAE381D346D}" type="slidenum">
              <a:rPr lang="en-US" smtClean="0"/>
              <a:t>8</a:t>
            </a:fld>
            <a:endParaRPr lang="en-US"/>
          </a:p>
        </p:txBody>
      </p:sp>
    </p:spTree>
    <p:extLst>
      <p:ext uri="{BB962C8B-B14F-4D97-AF65-F5344CB8AC3E}">
        <p14:creationId xmlns:p14="http://schemas.microsoft.com/office/powerpoint/2010/main" val="3640245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93B50B4-24EF-A941-B4E3-B1F3F1156CB7}"/>
              </a:ext>
            </a:extLst>
          </p:cNvPr>
          <p:cNvSpPr>
            <a:spLocks noChangeAspect="1"/>
          </p:cNvSpPr>
          <p:nvPr userDrawn="1"/>
        </p:nvSpPr>
        <p:spPr>
          <a:xfrm>
            <a:off x="0" y="0"/>
            <a:ext cx="12192000" cy="6505598"/>
          </a:xfrm>
          <a:prstGeom prst="rect">
            <a:avLst/>
          </a:prstGeom>
          <a:solidFill>
            <a:srgbClr val="2E5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0">
            <a:extLst>
              <a:ext uri="{FF2B5EF4-FFF2-40B4-BE49-F238E27FC236}">
                <a16:creationId xmlns:a16="http://schemas.microsoft.com/office/drawing/2014/main" id="{EC8F7D7F-984B-9C48-8935-4D0AAB76F6BF}"/>
              </a:ext>
            </a:extLst>
          </p:cNvPr>
          <p:cNvSpPr>
            <a:spLocks noGrp="1"/>
          </p:cNvSpPr>
          <p:nvPr>
            <p:ph type="body" sz="quarter" idx="11" hasCustomPrompt="1"/>
          </p:nvPr>
        </p:nvSpPr>
        <p:spPr>
          <a:xfrm>
            <a:off x="845050" y="746494"/>
            <a:ext cx="10319136" cy="840230"/>
          </a:xfrm>
          <a:prstGeom prst="rect">
            <a:avLst/>
          </a:prstGeom>
        </p:spPr>
        <p:txBody>
          <a:bodyPr>
            <a:spAutoFit/>
          </a:bodyPr>
          <a:lstStyle>
            <a:lvl1pPr marL="0" indent="0">
              <a:buNone/>
              <a:defRPr sz="5400" b="1">
                <a:solidFill>
                  <a:schemeClr val="bg1"/>
                </a:solidFill>
              </a:defRPr>
            </a:lvl1pPr>
          </a:lstStyle>
          <a:p>
            <a:pPr lvl="0"/>
            <a:r>
              <a:rPr lang="en-US" dirty="0"/>
              <a:t>Title of Presentation</a:t>
            </a:r>
          </a:p>
        </p:txBody>
      </p:sp>
      <p:sp>
        <p:nvSpPr>
          <p:cNvPr id="26" name="Text Placeholder 22">
            <a:extLst>
              <a:ext uri="{FF2B5EF4-FFF2-40B4-BE49-F238E27FC236}">
                <a16:creationId xmlns:a16="http://schemas.microsoft.com/office/drawing/2014/main" id="{38D45E1B-0791-6943-9F28-2754E15A4816}"/>
              </a:ext>
            </a:extLst>
          </p:cNvPr>
          <p:cNvSpPr>
            <a:spLocks noGrp="1"/>
          </p:cNvSpPr>
          <p:nvPr>
            <p:ph type="body" sz="quarter" idx="12" hasCustomPrompt="1"/>
          </p:nvPr>
        </p:nvSpPr>
        <p:spPr>
          <a:xfrm>
            <a:off x="893763" y="2997482"/>
            <a:ext cx="8285162" cy="510916"/>
          </a:xfrm>
          <a:prstGeom prst="rect">
            <a:avLst/>
          </a:prstGeom>
        </p:spPr>
        <p:txBody>
          <a:bodyPr>
            <a:normAutofit/>
          </a:bodyPr>
          <a:lstStyle>
            <a:lvl1pPr marL="0" indent="0">
              <a:buNone/>
              <a:defRPr>
                <a:solidFill>
                  <a:schemeClr val="bg1"/>
                </a:solidFill>
              </a:defRPr>
            </a:lvl1pPr>
          </a:lstStyle>
          <a:p>
            <a:pPr lvl="0"/>
            <a:r>
              <a:rPr lang="en-US" dirty="0"/>
              <a:t>Speaker Name</a:t>
            </a:r>
          </a:p>
        </p:txBody>
      </p:sp>
      <p:sp>
        <p:nvSpPr>
          <p:cNvPr id="27" name="Text Placeholder 22">
            <a:extLst>
              <a:ext uri="{FF2B5EF4-FFF2-40B4-BE49-F238E27FC236}">
                <a16:creationId xmlns:a16="http://schemas.microsoft.com/office/drawing/2014/main" id="{B0F4713E-1D8F-2A43-AEC7-4243431FF9F6}"/>
              </a:ext>
            </a:extLst>
          </p:cNvPr>
          <p:cNvSpPr>
            <a:spLocks noGrp="1"/>
          </p:cNvSpPr>
          <p:nvPr>
            <p:ph type="body" sz="quarter" idx="13" hasCustomPrompt="1"/>
          </p:nvPr>
        </p:nvSpPr>
        <p:spPr>
          <a:xfrm>
            <a:off x="893763" y="3665743"/>
            <a:ext cx="8285162" cy="510916"/>
          </a:xfrm>
          <a:prstGeom prst="rect">
            <a:avLst/>
          </a:prstGeom>
        </p:spPr>
        <p:txBody>
          <a:bodyPr>
            <a:normAutofit/>
          </a:bodyPr>
          <a:lstStyle>
            <a:lvl1pPr marL="0" indent="0">
              <a:buNone/>
              <a:defRPr>
                <a:solidFill>
                  <a:schemeClr val="bg1"/>
                </a:solidFill>
              </a:defRPr>
            </a:lvl1pPr>
          </a:lstStyle>
          <a:p>
            <a:pPr lvl="0"/>
            <a:r>
              <a:rPr lang="en-US" dirty="0"/>
              <a:t>Speaker Title</a:t>
            </a:r>
          </a:p>
        </p:txBody>
      </p:sp>
      <p:sp>
        <p:nvSpPr>
          <p:cNvPr id="28" name="Text Placeholder 22">
            <a:extLst>
              <a:ext uri="{FF2B5EF4-FFF2-40B4-BE49-F238E27FC236}">
                <a16:creationId xmlns:a16="http://schemas.microsoft.com/office/drawing/2014/main" id="{525381C9-E570-5B41-9344-20D214653C23}"/>
              </a:ext>
            </a:extLst>
          </p:cNvPr>
          <p:cNvSpPr>
            <a:spLocks noGrp="1"/>
          </p:cNvSpPr>
          <p:nvPr>
            <p:ph type="body" sz="quarter" idx="14" hasCustomPrompt="1"/>
          </p:nvPr>
        </p:nvSpPr>
        <p:spPr>
          <a:xfrm>
            <a:off x="893763" y="4998430"/>
            <a:ext cx="8285162" cy="341632"/>
          </a:xfrm>
          <a:prstGeom prst="rect">
            <a:avLst/>
          </a:prstGeom>
        </p:spPr>
        <p:txBody>
          <a:bodyPr>
            <a:spAutoFit/>
          </a:bodyPr>
          <a:lstStyle>
            <a:lvl1pPr marL="0" indent="0">
              <a:buNone/>
              <a:defRPr sz="1800">
                <a:solidFill>
                  <a:schemeClr val="bg1"/>
                </a:solidFill>
              </a:defRPr>
            </a:lvl1pPr>
          </a:lstStyle>
          <a:p>
            <a:pPr lvl="0"/>
            <a:r>
              <a:rPr lang="en-US" dirty="0"/>
              <a:t>Month ##, 20##</a:t>
            </a:r>
          </a:p>
        </p:txBody>
      </p:sp>
      <p:sp>
        <p:nvSpPr>
          <p:cNvPr id="4" name="Text Placeholder 3">
            <a:extLst>
              <a:ext uri="{FF2B5EF4-FFF2-40B4-BE49-F238E27FC236}">
                <a16:creationId xmlns:a16="http://schemas.microsoft.com/office/drawing/2014/main" id="{43EF4B20-E32D-5F4E-A4D6-73D93823DF9F}"/>
              </a:ext>
            </a:extLst>
          </p:cNvPr>
          <p:cNvSpPr>
            <a:spLocks noGrp="1"/>
          </p:cNvSpPr>
          <p:nvPr>
            <p:ph type="body" sz="quarter" idx="15" hasCustomPrompt="1"/>
          </p:nvPr>
        </p:nvSpPr>
        <p:spPr>
          <a:xfrm>
            <a:off x="7886700" y="6509954"/>
            <a:ext cx="4305300" cy="336673"/>
          </a:xfrm>
          <a:prstGeom prst="rect">
            <a:avLst/>
          </a:prstGeom>
        </p:spPr>
        <p:txBody>
          <a:bodyPr/>
          <a:lstStyle>
            <a:lvl1pPr marL="0" indent="0">
              <a:buNone/>
              <a:defRPr sz="2000">
                <a:solidFill>
                  <a:srgbClr val="2E55A5"/>
                </a:solidFill>
              </a:defRPr>
            </a:lvl1pPr>
          </a:lstStyle>
          <a:p>
            <a:pPr lvl="0"/>
            <a:r>
              <a:rPr lang="en-US" dirty="0"/>
              <a:t>Optional (Unit name)</a:t>
            </a:r>
          </a:p>
        </p:txBody>
      </p:sp>
      <p:pic>
        <p:nvPicPr>
          <p:cNvPr id="10" name="Picture 9">
            <a:extLst>
              <a:ext uri="{FF2B5EF4-FFF2-40B4-BE49-F238E27FC236}">
                <a16:creationId xmlns:a16="http://schemas.microsoft.com/office/drawing/2014/main" id="{B96C31DB-B274-DF43-9EE9-1F825AE76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602" y="6052244"/>
            <a:ext cx="2171464" cy="1221448"/>
          </a:xfrm>
          <a:prstGeom prst="rect">
            <a:avLst/>
          </a:prstGeom>
        </p:spPr>
      </p:pic>
    </p:spTree>
    <p:extLst>
      <p:ext uri="{BB962C8B-B14F-4D97-AF65-F5344CB8AC3E}">
        <p14:creationId xmlns:p14="http://schemas.microsoft.com/office/powerpoint/2010/main" val="2674235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6120BD-7967-DF4B-BB21-BF89F298041C}"/>
              </a:ext>
            </a:extLst>
          </p:cNvPr>
          <p:cNvSpPr/>
          <p:nvPr userDrawn="1"/>
        </p:nvSpPr>
        <p:spPr>
          <a:xfrm>
            <a:off x="-12700" y="-88899"/>
            <a:ext cx="12216384" cy="6537826"/>
          </a:xfrm>
          <a:prstGeom prst="rect">
            <a:avLst/>
          </a:prstGeom>
          <a:solidFill>
            <a:srgbClr val="2E5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E483EA-217A-2C4D-B026-33EFFF34D43A}"/>
              </a:ext>
            </a:extLst>
          </p:cNvPr>
          <p:cNvSpPr>
            <a:spLocks noGrp="1"/>
          </p:cNvSpPr>
          <p:nvPr>
            <p:ph type="body" sz="quarter" idx="10" hasCustomPrompt="1"/>
          </p:nvPr>
        </p:nvSpPr>
        <p:spPr>
          <a:xfrm>
            <a:off x="1086912" y="1899684"/>
            <a:ext cx="7443787" cy="2261190"/>
          </a:xfrm>
          <a:prstGeom prst="rect">
            <a:avLst/>
          </a:prstGeom>
        </p:spPr>
        <p:txBody>
          <a:bodyPr anchor="ctr" anchorCtr="0"/>
          <a:lstStyle>
            <a:lvl1pPr marL="0" indent="0" algn="l">
              <a:buNone/>
              <a:defRPr sz="4200">
                <a:solidFill>
                  <a:schemeClr val="bg1"/>
                </a:solidFill>
                <a:latin typeface="+mn-lt"/>
              </a:defRPr>
            </a:lvl1pPr>
          </a:lstStyle>
          <a:p>
            <a:pPr lvl="0"/>
            <a:r>
              <a:rPr lang="en-US" dirty="0"/>
              <a:t>Section Title</a:t>
            </a:r>
          </a:p>
        </p:txBody>
      </p:sp>
      <p:sp>
        <p:nvSpPr>
          <p:cNvPr id="2" name="Footer Placeholder 1">
            <a:extLst>
              <a:ext uri="{FF2B5EF4-FFF2-40B4-BE49-F238E27FC236}">
                <a16:creationId xmlns:a16="http://schemas.microsoft.com/office/drawing/2014/main" id="{B677A6FA-1EE6-D447-A413-D962031B232E}"/>
              </a:ext>
            </a:extLst>
          </p:cNvPr>
          <p:cNvSpPr>
            <a:spLocks noGrp="1"/>
          </p:cNvSpPr>
          <p:nvPr>
            <p:ph type="ftr" sz="quarter" idx="11"/>
          </p:nvPr>
        </p:nvSpPr>
        <p:spPr>
          <a:xfrm>
            <a:off x="5626014" y="6492875"/>
            <a:ext cx="6565986" cy="365125"/>
          </a:xfrm>
          <a:prstGeom prst="rect">
            <a:avLst/>
          </a:prstGeom>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11565555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44E0C-6C48-2E4A-AA87-50F3CD2B896A}"/>
              </a:ext>
              <a:ext uri="{C183D7F6-B498-43B3-948B-1728B52AA6E4}">
                <adec:decorative xmlns:adec="http://schemas.microsoft.com/office/drawing/2017/decorative" val="1"/>
              </a:ext>
            </a:extLst>
          </p:cNvPr>
          <p:cNvPicPr>
            <a:picLocks noChangeAspect="1"/>
          </p:cNvPicPr>
          <p:nvPr userDrawn="1"/>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62251" y="-16525"/>
            <a:ext cx="13468457" cy="6874525"/>
          </a:xfrm>
          <a:prstGeom prst="rect">
            <a:avLst/>
          </a:prstGeom>
        </p:spPr>
      </p:pic>
      <p:sp>
        <p:nvSpPr>
          <p:cNvPr id="4" name="Text Placeholder 2">
            <a:extLst>
              <a:ext uri="{FF2B5EF4-FFF2-40B4-BE49-F238E27FC236}">
                <a16:creationId xmlns:a16="http://schemas.microsoft.com/office/drawing/2014/main" id="{F9AFD447-99E2-C041-8792-CF574C7BEF50}"/>
              </a:ext>
            </a:extLst>
          </p:cNvPr>
          <p:cNvSpPr>
            <a:spLocks noGrp="1"/>
          </p:cNvSpPr>
          <p:nvPr>
            <p:ph type="body" sz="quarter" idx="10" hasCustomPrompt="1"/>
          </p:nvPr>
        </p:nvSpPr>
        <p:spPr>
          <a:xfrm>
            <a:off x="1086912" y="1899684"/>
            <a:ext cx="7443787" cy="2261190"/>
          </a:xfrm>
          <a:prstGeom prst="rect">
            <a:avLst/>
          </a:prstGeom>
        </p:spPr>
        <p:txBody>
          <a:bodyPr anchor="ctr" anchorCtr="0"/>
          <a:lstStyle>
            <a:lvl1pPr marL="0" indent="0" algn="l">
              <a:buNone/>
              <a:defRPr sz="4200">
                <a:solidFill>
                  <a:schemeClr val="bg1"/>
                </a:solidFill>
                <a:effectLst>
                  <a:outerShdw blurRad="38100" dist="38100" dir="2700000" algn="tl">
                    <a:srgbClr val="000000">
                      <a:alpha val="43137"/>
                    </a:srgbClr>
                  </a:outerShdw>
                </a:effectLst>
                <a:latin typeface="+mj-lt"/>
              </a:defRPr>
            </a:lvl1pPr>
          </a:lstStyle>
          <a:p>
            <a:pPr lvl="0"/>
            <a:r>
              <a:rPr lang="en-US" dirty="0"/>
              <a:t>Section Title</a:t>
            </a:r>
          </a:p>
        </p:txBody>
      </p:sp>
      <p:sp>
        <p:nvSpPr>
          <p:cNvPr id="7" name="Footer Placeholder 1">
            <a:extLst>
              <a:ext uri="{FF2B5EF4-FFF2-40B4-BE49-F238E27FC236}">
                <a16:creationId xmlns:a16="http://schemas.microsoft.com/office/drawing/2014/main" id="{550D4D3C-EEF8-EE4D-996D-52F4F95EB705}"/>
              </a:ext>
            </a:extLst>
          </p:cNvPr>
          <p:cNvSpPr>
            <a:spLocks noGrp="1"/>
          </p:cNvSpPr>
          <p:nvPr>
            <p:ph type="ftr" sz="quarter" idx="11"/>
          </p:nvPr>
        </p:nvSpPr>
        <p:spPr>
          <a:xfrm>
            <a:off x="5626014" y="6492875"/>
            <a:ext cx="6565986" cy="365125"/>
          </a:xfrm>
          <a:prstGeom prst="rect">
            <a:avLst/>
          </a:prstGeom>
        </p:spPr>
        <p:txBody>
          <a:bodyPr/>
          <a:lstStyle>
            <a:lvl1pPr>
              <a:defRPr>
                <a:solidFill>
                  <a:schemeClr val="bg1"/>
                </a:solidFill>
              </a:defRPr>
            </a:lvl1pPr>
          </a:lstStyle>
          <a:p>
            <a:r>
              <a:rPr lang="en-US"/>
              <a:t>Presentation Title</a:t>
            </a:r>
            <a:endParaRPr lang="en-US" dirty="0"/>
          </a:p>
        </p:txBody>
      </p:sp>
      <p:pic>
        <p:nvPicPr>
          <p:cNvPr id="8" name="Picture 7">
            <a:extLst>
              <a:ext uri="{FF2B5EF4-FFF2-40B4-BE49-F238E27FC236}">
                <a16:creationId xmlns:a16="http://schemas.microsoft.com/office/drawing/2014/main" id="{B3745B90-0FB0-354B-95A8-86E3E1105B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276" y="6046941"/>
            <a:ext cx="2171464" cy="1221448"/>
          </a:xfrm>
          <a:prstGeom prst="rect">
            <a:avLst/>
          </a:prstGeom>
        </p:spPr>
      </p:pic>
    </p:spTree>
    <p:extLst>
      <p:ext uri="{BB962C8B-B14F-4D97-AF65-F5344CB8AC3E}">
        <p14:creationId xmlns:p14="http://schemas.microsoft.com/office/powerpoint/2010/main" val="4240602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09AA3-952E-3145-8C25-BF269129AF7A}"/>
              </a:ext>
              <a:ext uri="{C183D7F6-B498-43B3-948B-1728B52AA6E4}">
                <adec:decorative xmlns:adec="http://schemas.microsoft.com/office/drawing/2017/decorative" val="1"/>
              </a:ext>
            </a:extLst>
          </p:cNvPr>
          <p:cNvPicPr>
            <a:picLocks noChangeAspect="1"/>
          </p:cNvPicPr>
          <p:nvPr userDrawn="1"/>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37635" y="-37113"/>
            <a:ext cx="13542435" cy="6907813"/>
          </a:xfrm>
          <a:prstGeom prst="rect">
            <a:avLst/>
          </a:prstGeom>
        </p:spPr>
      </p:pic>
      <p:sp>
        <p:nvSpPr>
          <p:cNvPr id="5" name="Text Placeholder 2">
            <a:extLst>
              <a:ext uri="{FF2B5EF4-FFF2-40B4-BE49-F238E27FC236}">
                <a16:creationId xmlns:a16="http://schemas.microsoft.com/office/drawing/2014/main" id="{B6C75EDD-B0C5-4A4C-8833-C9849C341A5A}"/>
              </a:ext>
            </a:extLst>
          </p:cNvPr>
          <p:cNvSpPr>
            <a:spLocks noGrp="1"/>
          </p:cNvSpPr>
          <p:nvPr>
            <p:ph type="body" sz="quarter" idx="10" hasCustomPrompt="1"/>
          </p:nvPr>
        </p:nvSpPr>
        <p:spPr>
          <a:xfrm>
            <a:off x="1086912" y="1899684"/>
            <a:ext cx="7443787" cy="2261190"/>
          </a:xfrm>
          <a:prstGeom prst="rect">
            <a:avLst/>
          </a:prstGeom>
        </p:spPr>
        <p:txBody>
          <a:bodyPr anchor="ctr" anchorCtr="0"/>
          <a:lstStyle>
            <a:lvl1pPr marL="0" indent="0" algn="l">
              <a:buNone/>
              <a:defRPr sz="4200">
                <a:solidFill>
                  <a:schemeClr val="bg1"/>
                </a:solidFill>
                <a:effectLst>
                  <a:outerShdw blurRad="38100" dist="38100" dir="2700000" algn="tl">
                    <a:srgbClr val="000000">
                      <a:alpha val="43137"/>
                    </a:srgbClr>
                  </a:outerShdw>
                </a:effectLst>
                <a:latin typeface="+mj-lt"/>
              </a:defRPr>
            </a:lvl1pPr>
          </a:lstStyle>
          <a:p>
            <a:pPr lvl="0"/>
            <a:r>
              <a:rPr lang="en-US" dirty="0"/>
              <a:t>Section Title</a:t>
            </a:r>
          </a:p>
        </p:txBody>
      </p:sp>
      <p:sp>
        <p:nvSpPr>
          <p:cNvPr id="6" name="Footer Placeholder 1">
            <a:extLst>
              <a:ext uri="{FF2B5EF4-FFF2-40B4-BE49-F238E27FC236}">
                <a16:creationId xmlns:a16="http://schemas.microsoft.com/office/drawing/2014/main" id="{72B030A8-2BD6-D94F-A8AA-7D9DC96A1776}"/>
              </a:ext>
            </a:extLst>
          </p:cNvPr>
          <p:cNvSpPr>
            <a:spLocks noGrp="1"/>
          </p:cNvSpPr>
          <p:nvPr>
            <p:ph type="ftr" sz="quarter" idx="11"/>
          </p:nvPr>
        </p:nvSpPr>
        <p:spPr>
          <a:xfrm>
            <a:off x="5626014" y="6492875"/>
            <a:ext cx="6565986" cy="365125"/>
          </a:xfrm>
          <a:prstGeom prst="rect">
            <a:avLst/>
          </a:prstGeom>
        </p:spPr>
        <p:txBody>
          <a:bodyPr/>
          <a:lstStyle>
            <a:lvl1pPr>
              <a:defRPr>
                <a:solidFill>
                  <a:schemeClr val="bg1"/>
                </a:solidFill>
              </a:defRPr>
            </a:lvl1pPr>
          </a:lstStyle>
          <a:p>
            <a:r>
              <a:rPr lang="en-US"/>
              <a:t>Presentation Title</a:t>
            </a:r>
            <a:endParaRPr lang="en-US" dirty="0"/>
          </a:p>
        </p:txBody>
      </p:sp>
      <p:pic>
        <p:nvPicPr>
          <p:cNvPr id="7" name="Picture 6">
            <a:extLst>
              <a:ext uri="{FF2B5EF4-FFF2-40B4-BE49-F238E27FC236}">
                <a16:creationId xmlns:a16="http://schemas.microsoft.com/office/drawing/2014/main" id="{8C027262-AB22-DC4A-8A82-FFFFDCF0E3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276" y="6046941"/>
            <a:ext cx="2171464" cy="1221448"/>
          </a:xfrm>
          <a:prstGeom prst="rect">
            <a:avLst/>
          </a:prstGeom>
        </p:spPr>
      </p:pic>
    </p:spTree>
    <p:extLst>
      <p:ext uri="{BB962C8B-B14F-4D97-AF65-F5344CB8AC3E}">
        <p14:creationId xmlns:p14="http://schemas.microsoft.com/office/powerpoint/2010/main" val="4215273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Slid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FF14ED-10DA-A842-89A9-009C1D0E0C9E}"/>
              </a:ext>
              <a:ext uri="{C183D7F6-B498-43B3-948B-1728B52AA6E4}">
                <adec:decorative xmlns:adec="http://schemas.microsoft.com/office/drawing/2017/decorative" val="1"/>
              </a:ext>
            </a:extLst>
          </p:cNvPr>
          <p:cNvPicPr>
            <a:picLocks noChangeAspect="1"/>
          </p:cNvPicPr>
          <p:nvPr userDrawn="1"/>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7244" y="-682752"/>
            <a:ext cx="12263628" cy="8175752"/>
          </a:xfrm>
          <a:prstGeom prst="rect">
            <a:avLst/>
          </a:prstGeom>
        </p:spPr>
      </p:pic>
      <p:sp>
        <p:nvSpPr>
          <p:cNvPr id="5" name="Text Placeholder 2">
            <a:extLst>
              <a:ext uri="{FF2B5EF4-FFF2-40B4-BE49-F238E27FC236}">
                <a16:creationId xmlns:a16="http://schemas.microsoft.com/office/drawing/2014/main" id="{B6C75EDD-B0C5-4A4C-8833-C9849C341A5A}"/>
              </a:ext>
            </a:extLst>
          </p:cNvPr>
          <p:cNvSpPr>
            <a:spLocks noGrp="1"/>
          </p:cNvSpPr>
          <p:nvPr>
            <p:ph type="body" sz="quarter" idx="10" hasCustomPrompt="1"/>
          </p:nvPr>
        </p:nvSpPr>
        <p:spPr>
          <a:xfrm>
            <a:off x="1086912" y="1899684"/>
            <a:ext cx="7443787" cy="2261190"/>
          </a:xfrm>
          <a:prstGeom prst="rect">
            <a:avLst/>
          </a:prstGeom>
        </p:spPr>
        <p:txBody>
          <a:bodyPr anchor="ctr" anchorCtr="0"/>
          <a:lstStyle>
            <a:lvl1pPr marL="0" indent="0" algn="l">
              <a:buNone/>
              <a:defRPr sz="4200">
                <a:solidFill>
                  <a:schemeClr val="bg1"/>
                </a:solidFill>
                <a:effectLst>
                  <a:outerShdw blurRad="38100" dist="38100" dir="2700000" algn="tl">
                    <a:srgbClr val="000000">
                      <a:alpha val="43137"/>
                    </a:srgbClr>
                  </a:outerShdw>
                </a:effectLst>
                <a:latin typeface="+mj-lt"/>
              </a:defRPr>
            </a:lvl1pPr>
          </a:lstStyle>
          <a:p>
            <a:pPr lvl="0"/>
            <a:r>
              <a:rPr lang="en-US" dirty="0"/>
              <a:t>Section Title</a:t>
            </a:r>
          </a:p>
        </p:txBody>
      </p:sp>
      <p:pic>
        <p:nvPicPr>
          <p:cNvPr id="4" name="Picture 3">
            <a:extLst>
              <a:ext uri="{FF2B5EF4-FFF2-40B4-BE49-F238E27FC236}">
                <a16:creationId xmlns:a16="http://schemas.microsoft.com/office/drawing/2014/main" id="{1D8CF455-F449-F944-80DB-154D0F52B64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276" y="6046941"/>
            <a:ext cx="2171464" cy="1221448"/>
          </a:xfrm>
          <a:prstGeom prst="rect">
            <a:avLst/>
          </a:prstGeom>
        </p:spPr>
      </p:pic>
      <p:sp>
        <p:nvSpPr>
          <p:cNvPr id="6" name="Footer Placeholder 1">
            <a:extLst>
              <a:ext uri="{FF2B5EF4-FFF2-40B4-BE49-F238E27FC236}">
                <a16:creationId xmlns:a16="http://schemas.microsoft.com/office/drawing/2014/main" id="{72B030A8-2BD6-D94F-A8AA-7D9DC96A1776}"/>
              </a:ext>
            </a:extLst>
          </p:cNvPr>
          <p:cNvSpPr>
            <a:spLocks noGrp="1"/>
          </p:cNvSpPr>
          <p:nvPr>
            <p:ph type="ftr" sz="quarter" idx="11"/>
          </p:nvPr>
        </p:nvSpPr>
        <p:spPr>
          <a:xfrm>
            <a:off x="5626014" y="6492875"/>
            <a:ext cx="6565986" cy="365125"/>
          </a:xfrm>
          <a:prstGeom prst="rect">
            <a:avLst/>
          </a:prstGeom>
        </p:spPr>
        <p:txBody>
          <a:bodyPr/>
          <a:lstStyle>
            <a:lvl1pPr>
              <a:defRPr>
                <a:solidFill>
                  <a:schemeClr val="bg1"/>
                </a:solidFill>
              </a:defRPr>
            </a:lvl1pPr>
          </a:lstStyle>
          <a:p>
            <a:r>
              <a:rPr lang="en-US"/>
              <a:t>Presentation Title</a:t>
            </a:r>
            <a:endParaRPr lang="en-US" dirty="0"/>
          </a:p>
        </p:txBody>
      </p:sp>
    </p:spTree>
    <p:extLst>
      <p:ext uri="{BB962C8B-B14F-4D97-AF65-F5344CB8AC3E}">
        <p14:creationId xmlns:p14="http://schemas.microsoft.com/office/powerpoint/2010/main" val="3928028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bulleted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1BC491-623B-1744-9326-0B6480C5478A}"/>
              </a:ext>
            </a:extLst>
          </p:cNvPr>
          <p:cNvSpPr>
            <a:spLocks noGrp="1"/>
          </p:cNvSpPr>
          <p:nvPr>
            <p:ph type="body" sz="quarter" idx="10" hasCustomPrompt="1"/>
          </p:nvPr>
        </p:nvSpPr>
        <p:spPr>
          <a:xfrm>
            <a:off x="1054100" y="671116"/>
            <a:ext cx="10083800" cy="701731"/>
          </a:xfrm>
          <a:prstGeom prst="rect">
            <a:avLst/>
          </a:prstGeom>
        </p:spPr>
        <p:txBody>
          <a:bodyPr wrap="square">
            <a:spAutoFit/>
          </a:bodyPr>
          <a:lstStyle>
            <a:lvl1pPr marL="0" indent="0">
              <a:buNone/>
              <a:defRPr sz="4400">
                <a:solidFill>
                  <a:srgbClr val="2E55A5"/>
                </a:solidFill>
              </a:defRPr>
            </a:lvl1pPr>
          </a:lstStyle>
          <a:p>
            <a:pPr lvl="0"/>
            <a:r>
              <a:rPr lang="en-US" dirty="0"/>
              <a:t>Unbulleted List: Heading</a:t>
            </a:r>
          </a:p>
        </p:txBody>
      </p:sp>
      <p:sp>
        <p:nvSpPr>
          <p:cNvPr id="3" name="Content Placeholder 2">
            <a:extLst>
              <a:ext uri="{FF2B5EF4-FFF2-40B4-BE49-F238E27FC236}">
                <a16:creationId xmlns:a16="http://schemas.microsoft.com/office/drawing/2014/main" id="{2AE96829-AA15-3949-9860-ABC2F9DFD9AE}"/>
              </a:ext>
            </a:extLst>
          </p:cNvPr>
          <p:cNvSpPr>
            <a:spLocks noGrp="1"/>
          </p:cNvSpPr>
          <p:nvPr>
            <p:ph sz="quarter" idx="12" hasCustomPrompt="1"/>
          </p:nvPr>
        </p:nvSpPr>
        <p:spPr>
          <a:xfrm>
            <a:off x="1054100" y="1655763"/>
            <a:ext cx="10096500" cy="4531121"/>
          </a:xfrm>
        </p:spPr>
        <p:txBody>
          <a:bodyPr/>
          <a:lstStyle>
            <a:lvl1pPr marL="0" indent="0">
              <a:buNone/>
              <a:defRPr/>
            </a:lvl1pPr>
          </a:lstStyle>
          <a:p>
            <a:pPr lvl="0"/>
            <a:r>
              <a:rPr lang="en-US" dirty="0"/>
              <a:t>Begin typing or add a picture, chart, or table</a:t>
            </a:r>
          </a:p>
        </p:txBody>
      </p:sp>
    </p:spTree>
    <p:extLst>
      <p:ext uri="{BB962C8B-B14F-4D97-AF65-F5344CB8AC3E}">
        <p14:creationId xmlns:p14="http://schemas.microsoft.com/office/powerpoint/2010/main" val="3692974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0F381A3-1B2A-A54F-BBF5-D9EF738057D3}"/>
              </a:ext>
            </a:extLst>
          </p:cNvPr>
          <p:cNvSpPr>
            <a:spLocks noGrp="1"/>
          </p:cNvSpPr>
          <p:nvPr>
            <p:ph type="body" sz="quarter" idx="10" hasCustomPrompt="1"/>
          </p:nvPr>
        </p:nvSpPr>
        <p:spPr>
          <a:xfrm>
            <a:off x="1054100" y="671116"/>
            <a:ext cx="10083800" cy="701731"/>
          </a:xfrm>
          <a:prstGeom prst="rect">
            <a:avLst/>
          </a:prstGeom>
        </p:spPr>
        <p:txBody>
          <a:bodyPr wrap="square">
            <a:spAutoFit/>
          </a:bodyPr>
          <a:lstStyle>
            <a:lvl1pPr marL="0" indent="0">
              <a:buNone/>
              <a:defRPr sz="4400">
                <a:solidFill>
                  <a:srgbClr val="2E55A5"/>
                </a:solidFill>
              </a:defRPr>
            </a:lvl1pPr>
          </a:lstStyle>
          <a:p>
            <a:pPr lvl="0"/>
            <a:r>
              <a:rPr lang="en-US" dirty="0"/>
              <a:t>Bulleted List: Heading</a:t>
            </a:r>
          </a:p>
        </p:txBody>
      </p:sp>
      <p:sp>
        <p:nvSpPr>
          <p:cNvPr id="6" name="Content Placeholder 2">
            <a:extLst>
              <a:ext uri="{FF2B5EF4-FFF2-40B4-BE49-F238E27FC236}">
                <a16:creationId xmlns:a16="http://schemas.microsoft.com/office/drawing/2014/main" id="{4B425A7B-B9F3-744F-93CF-41486BF0AE56}"/>
              </a:ext>
            </a:extLst>
          </p:cNvPr>
          <p:cNvSpPr>
            <a:spLocks noGrp="1"/>
          </p:cNvSpPr>
          <p:nvPr>
            <p:ph sz="quarter" idx="12" hasCustomPrompt="1"/>
          </p:nvPr>
        </p:nvSpPr>
        <p:spPr>
          <a:xfrm>
            <a:off x="1054100" y="1655763"/>
            <a:ext cx="10096500" cy="4531121"/>
          </a:xfr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Begin typing or add a picture, chart, or table</a:t>
            </a:r>
          </a:p>
        </p:txBody>
      </p:sp>
    </p:spTree>
    <p:extLst>
      <p:ext uri="{BB962C8B-B14F-4D97-AF65-F5344CB8AC3E}">
        <p14:creationId xmlns:p14="http://schemas.microsoft.com/office/powerpoint/2010/main" val="2138548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ulleted Lis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0F381A3-1B2A-A54F-BBF5-D9EF738057D3}"/>
              </a:ext>
            </a:extLst>
          </p:cNvPr>
          <p:cNvSpPr>
            <a:spLocks noGrp="1"/>
          </p:cNvSpPr>
          <p:nvPr>
            <p:ph type="body" sz="quarter" idx="10" hasCustomPrompt="1"/>
          </p:nvPr>
        </p:nvSpPr>
        <p:spPr>
          <a:xfrm>
            <a:off x="1054100" y="671116"/>
            <a:ext cx="10083800" cy="701731"/>
          </a:xfrm>
          <a:prstGeom prst="rect">
            <a:avLst/>
          </a:prstGeom>
        </p:spPr>
        <p:txBody>
          <a:bodyPr wrap="square">
            <a:spAutoFit/>
          </a:bodyPr>
          <a:lstStyle>
            <a:lvl1pPr marL="0" indent="0">
              <a:buNone/>
              <a:defRPr sz="4400">
                <a:solidFill>
                  <a:srgbClr val="2E55A5"/>
                </a:solidFill>
              </a:defRPr>
            </a:lvl1pPr>
          </a:lstStyle>
          <a:p>
            <a:pPr lvl="0"/>
            <a:r>
              <a:rPr lang="en-US" dirty="0"/>
              <a:t>Two Column Bulleted Text: Heading</a:t>
            </a:r>
          </a:p>
        </p:txBody>
      </p:sp>
      <p:sp>
        <p:nvSpPr>
          <p:cNvPr id="6" name="Content Placeholder 2">
            <a:extLst>
              <a:ext uri="{FF2B5EF4-FFF2-40B4-BE49-F238E27FC236}">
                <a16:creationId xmlns:a16="http://schemas.microsoft.com/office/drawing/2014/main" id="{2CC5E40E-14CE-CB46-89B4-9C2CD8A88E4D}"/>
              </a:ext>
            </a:extLst>
          </p:cNvPr>
          <p:cNvSpPr>
            <a:spLocks noGrp="1"/>
          </p:cNvSpPr>
          <p:nvPr>
            <p:ph sz="quarter" idx="13" hasCustomPrompt="1"/>
          </p:nvPr>
        </p:nvSpPr>
        <p:spPr>
          <a:xfrm>
            <a:off x="1054100" y="1655446"/>
            <a:ext cx="4818380" cy="4531121"/>
          </a:xfrm>
        </p:spPr>
        <p:txBody>
          <a:bodyPr/>
          <a:lstStyle/>
          <a:p>
            <a:pPr lvl="0"/>
            <a:r>
              <a:rPr lang="en-US" dirty="0"/>
              <a:t>Begin typing or add a picture, chart, or table</a:t>
            </a:r>
          </a:p>
        </p:txBody>
      </p:sp>
      <p:sp>
        <p:nvSpPr>
          <p:cNvPr id="8" name="Content Placeholder 2">
            <a:extLst>
              <a:ext uri="{FF2B5EF4-FFF2-40B4-BE49-F238E27FC236}">
                <a16:creationId xmlns:a16="http://schemas.microsoft.com/office/drawing/2014/main" id="{426EF371-2952-C647-87AF-4FE7B66D2C33}"/>
              </a:ext>
            </a:extLst>
          </p:cNvPr>
          <p:cNvSpPr>
            <a:spLocks noGrp="1"/>
          </p:cNvSpPr>
          <p:nvPr>
            <p:ph sz="quarter" idx="14" hasCustomPrompt="1"/>
          </p:nvPr>
        </p:nvSpPr>
        <p:spPr>
          <a:xfrm>
            <a:off x="6332220" y="1655763"/>
            <a:ext cx="4818380" cy="4531121"/>
          </a:xfrm>
        </p:spPr>
        <p:txBody>
          <a:bodyPr/>
          <a:lstStyle/>
          <a:p>
            <a:pPr lvl="0"/>
            <a:r>
              <a:rPr lang="en-US" dirty="0"/>
              <a:t>Begin typing or add a picture, chart, or table</a:t>
            </a:r>
          </a:p>
        </p:txBody>
      </p:sp>
    </p:spTree>
    <p:extLst>
      <p:ext uri="{BB962C8B-B14F-4D97-AF65-F5344CB8AC3E}">
        <p14:creationId xmlns:p14="http://schemas.microsoft.com/office/powerpoint/2010/main" val="1697430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Talking Point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AD5FFC-0820-4449-94A8-B7329D273BE3}"/>
              </a:ext>
            </a:extLst>
          </p:cNvPr>
          <p:cNvSpPr>
            <a:spLocks noGrp="1"/>
          </p:cNvSpPr>
          <p:nvPr>
            <p:ph type="body" sz="quarter" idx="10" hasCustomPrompt="1"/>
          </p:nvPr>
        </p:nvSpPr>
        <p:spPr>
          <a:xfrm>
            <a:off x="912605" y="2601605"/>
            <a:ext cx="9072563" cy="840230"/>
          </a:xfrm>
          <a:prstGeom prst="rect">
            <a:avLst/>
          </a:prstGeom>
        </p:spPr>
        <p:txBody>
          <a:bodyPr anchor="ctr" anchorCtr="0">
            <a:spAutoFit/>
          </a:bodyPr>
          <a:lstStyle>
            <a:lvl1pPr marL="0" indent="0" algn="l">
              <a:buNone/>
              <a:defRPr sz="5400">
                <a:solidFill>
                  <a:srgbClr val="2E55A5"/>
                </a:solidFill>
                <a:latin typeface="+mj-lt"/>
              </a:defRPr>
            </a:lvl1pPr>
          </a:lstStyle>
          <a:p>
            <a:pPr lvl="0"/>
            <a:r>
              <a:rPr lang="en-US" dirty="0"/>
              <a:t>Single talking point slide</a:t>
            </a:r>
          </a:p>
        </p:txBody>
      </p:sp>
    </p:spTree>
    <p:extLst>
      <p:ext uri="{BB962C8B-B14F-4D97-AF65-F5344CB8AC3E}">
        <p14:creationId xmlns:p14="http://schemas.microsoft.com/office/powerpoint/2010/main" val="664255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Block Quot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D0E9AB-F322-4948-8CF9-BB90E3F4F49F}"/>
              </a:ext>
            </a:extLst>
          </p:cNvPr>
          <p:cNvSpPr>
            <a:spLocks noGrp="1"/>
          </p:cNvSpPr>
          <p:nvPr>
            <p:ph type="body" sz="quarter" idx="10" hasCustomPrompt="1"/>
          </p:nvPr>
        </p:nvSpPr>
        <p:spPr>
          <a:xfrm>
            <a:off x="864506" y="992373"/>
            <a:ext cx="8924925" cy="3615070"/>
          </a:xfrm>
          <a:prstGeom prst="rect">
            <a:avLst/>
          </a:prstGeom>
        </p:spPr>
        <p:txBody>
          <a:bodyPr>
            <a:normAutofit/>
          </a:bodyPr>
          <a:lstStyle>
            <a:lvl1pPr marL="0" indent="0">
              <a:buNone/>
              <a:defRPr sz="4800">
                <a:solidFill>
                  <a:srgbClr val="2E55A5"/>
                </a:solidFill>
                <a:latin typeface="+mn-lt"/>
                <a:cs typeface="Arial" panose="020B0604020202020204" pitchFamily="34" charset="0"/>
              </a:defRPr>
            </a:lvl1pPr>
            <a:lvl2pPr marL="457200" indent="0">
              <a:buNone/>
              <a:defRPr sz="3600">
                <a:solidFill>
                  <a:srgbClr val="0078BD"/>
                </a:solidFill>
                <a:latin typeface="+mn-lt"/>
                <a:cs typeface="Arial" panose="020B0604020202020204" pitchFamily="34" charset="0"/>
              </a:defRPr>
            </a:lvl2pPr>
            <a:lvl3pPr marL="914400" indent="0">
              <a:buNone/>
              <a:defRPr sz="3600">
                <a:solidFill>
                  <a:srgbClr val="0078BD"/>
                </a:solidFill>
                <a:latin typeface="+mn-lt"/>
                <a:cs typeface="Arial" panose="020B0604020202020204" pitchFamily="34" charset="0"/>
              </a:defRPr>
            </a:lvl3pPr>
            <a:lvl4pPr marL="1371600" indent="0">
              <a:buNone/>
              <a:defRPr sz="3600">
                <a:solidFill>
                  <a:srgbClr val="0078BD"/>
                </a:solidFill>
                <a:latin typeface="+mn-lt"/>
                <a:cs typeface="Arial" panose="020B0604020202020204" pitchFamily="34" charset="0"/>
              </a:defRPr>
            </a:lvl4pPr>
            <a:lvl5pPr marL="1828800" indent="0">
              <a:buNone/>
              <a:defRPr sz="3600">
                <a:solidFill>
                  <a:srgbClr val="0078BD"/>
                </a:solidFill>
                <a:latin typeface="+mn-lt"/>
                <a:cs typeface="Arial" panose="020B0604020202020204" pitchFamily="34" charset="0"/>
              </a:defRPr>
            </a:lvl5pPr>
          </a:lstStyle>
          <a:p>
            <a:pPr lvl="0"/>
            <a:r>
              <a:rPr lang="en-US" dirty="0"/>
              <a:t>Large block quote</a:t>
            </a:r>
          </a:p>
        </p:txBody>
      </p:sp>
      <p:sp>
        <p:nvSpPr>
          <p:cNvPr id="7" name="Text Placeholder 6">
            <a:extLst>
              <a:ext uri="{FF2B5EF4-FFF2-40B4-BE49-F238E27FC236}">
                <a16:creationId xmlns:a16="http://schemas.microsoft.com/office/drawing/2014/main" id="{526F9C79-9452-7649-BC0C-BC4D1EB7A654}"/>
              </a:ext>
            </a:extLst>
          </p:cNvPr>
          <p:cNvSpPr>
            <a:spLocks noGrp="1"/>
          </p:cNvSpPr>
          <p:nvPr>
            <p:ph type="body" sz="quarter" idx="11" hasCustomPrompt="1"/>
          </p:nvPr>
        </p:nvSpPr>
        <p:spPr>
          <a:xfrm>
            <a:off x="864507" y="5010814"/>
            <a:ext cx="5373318" cy="638618"/>
          </a:xfrm>
          <a:prstGeom prst="rect">
            <a:avLst/>
          </a:prstGeom>
        </p:spPr>
        <p:txBody>
          <a:bodyPr anchor="ctr" anchorCtr="0">
            <a:normAutofit/>
          </a:bodyPr>
          <a:lstStyle>
            <a:lvl1pPr marL="0" indent="0">
              <a:buNone/>
              <a:defRPr sz="2400" i="1">
                <a:solidFill>
                  <a:srgbClr val="2E55A5"/>
                </a:solidFill>
              </a:defRPr>
            </a:lvl1pPr>
          </a:lstStyle>
          <a:p>
            <a:pPr lvl="0"/>
            <a:r>
              <a:rPr lang="en-US" dirty="0"/>
              <a:t>— Attribution</a:t>
            </a:r>
          </a:p>
        </p:txBody>
      </p:sp>
    </p:spTree>
    <p:extLst>
      <p:ext uri="{BB962C8B-B14F-4D97-AF65-F5344CB8AC3E}">
        <p14:creationId xmlns:p14="http://schemas.microsoft.com/office/powerpoint/2010/main" val="1548415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lleted Lis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0F381A3-1B2A-A54F-BBF5-D9EF738057D3}"/>
              </a:ext>
            </a:extLst>
          </p:cNvPr>
          <p:cNvSpPr>
            <a:spLocks noGrp="1"/>
          </p:cNvSpPr>
          <p:nvPr>
            <p:ph type="body" sz="quarter" idx="10" hasCustomPrompt="1"/>
          </p:nvPr>
        </p:nvSpPr>
        <p:spPr>
          <a:xfrm>
            <a:off x="1054100" y="671116"/>
            <a:ext cx="10083800" cy="701731"/>
          </a:xfrm>
          <a:prstGeom prst="rect">
            <a:avLst/>
          </a:prstGeom>
        </p:spPr>
        <p:txBody>
          <a:bodyPr wrap="square">
            <a:spAutoFit/>
          </a:bodyPr>
          <a:lstStyle>
            <a:lvl1pPr marL="0" indent="0">
              <a:buNone/>
              <a:defRPr sz="4400">
                <a:solidFill>
                  <a:srgbClr val="2E55A5"/>
                </a:solidFill>
              </a:defRPr>
            </a:lvl1pPr>
          </a:lstStyle>
          <a:p>
            <a:pPr lvl="0"/>
            <a:r>
              <a:rPr lang="en-US" dirty="0"/>
              <a:t>Picture, Chart, or Table Heading</a:t>
            </a:r>
          </a:p>
        </p:txBody>
      </p:sp>
      <p:sp>
        <p:nvSpPr>
          <p:cNvPr id="6" name="Content Placeholder 2">
            <a:extLst>
              <a:ext uri="{FF2B5EF4-FFF2-40B4-BE49-F238E27FC236}">
                <a16:creationId xmlns:a16="http://schemas.microsoft.com/office/drawing/2014/main" id="{2CD19DF2-8549-134E-AC0D-13C4A68683B1}"/>
              </a:ext>
            </a:extLst>
          </p:cNvPr>
          <p:cNvSpPr>
            <a:spLocks noGrp="1"/>
          </p:cNvSpPr>
          <p:nvPr>
            <p:ph sz="quarter" idx="12" hasCustomPrompt="1"/>
          </p:nvPr>
        </p:nvSpPr>
        <p:spPr>
          <a:xfrm>
            <a:off x="1054100" y="1655763"/>
            <a:ext cx="10096500" cy="453112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Add a picture, chart, or table</a:t>
            </a:r>
          </a:p>
          <a:p>
            <a:pPr lvl="0"/>
            <a:endParaRPr lang="en-US" dirty="0"/>
          </a:p>
        </p:txBody>
      </p:sp>
    </p:spTree>
    <p:extLst>
      <p:ext uri="{BB962C8B-B14F-4D97-AF65-F5344CB8AC3E}">
        <p14:creationId xmlns:p14="http://schemas.microsoft.com/office/powerpoint/2010/main" val="4200936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DBEE263E-B72D-354A-AD9A-5B2998BD1244}"/>
              </a:ext>
            </a:extLst>
          </p:cNvPr>
          <p:cNvSpPr>
            <a:spLocks noGrp="1"/>
          </p:cNvSpPr>
          <p:nvPr>
            <p:ph type="body" sz="quarter" idx="11" hasCustomPrompt="1"/>
          </p:nvPr>
        </p:nvSpPr>
        <p:spPr>
          <a:xfrm>
            <a:off x="845050" y="746494"/>
            <a:ext cx="10319136" cy="840230"/>
          </a:xfrm>
          <a:prstGeom prst="rect">
            <a:avLst/>
          </a:prstGeom>
        </p:spPr>
        <p:txBody>
          <a:bodyPr>
            <a:spAutoFit/>
          </a:bodyPr>
          <a:lstStyle>
            <a:lvl1pPr marL="0" indent="0">
              <a:buNone/>
              <a:defRPr sz="5400" b="1">
                <a:solidFill>
                  <a:srgbClr val="2E55A5"/>
                </a:solidFill>
              </a:defRPr>
            </a:lvl1pPr>
          </a:lstStyle>
          <a:p>
            <a:pPr lvl="0"/>
            <a:r>
              <a:rPr lang="en-US" dirty="0"/>
              <a:t>Title of Presentation</a:t>
            </a:r>
          </a:p>
        </p:txBody>
      </p:sp>
      <p:sp>
        <p:nvSpPr>
          <p:cNvPr id="23" name="Text Placeholder 22">
            <a:extLst>
              <a:ext uri="{FF2B5EF4-FFF2-40B4-BE49-F238E27FC236}">
                <a16:creationId xmlns:a16="http://schemas.microsoft.com/office/drawing/2014/main" id="{94F34AD4-8DCF-2F49-896E-A89E26EC03CF}"/>
              </a:ext>
            </a:extLst>
          </p:cNvPr>
          <p:cNvSpPr>
            <a:spLocks noGrp="1"/>
          </p:cNvSpPr>
          <p:nvPr>
            <p:ph type="body" sz="quarter" idx="12" hasCustomPrompt="1"/>
          </p:nvPr>
        </p:nvSpPr>
        <p:spPr>
          <a:xfrm>
            <a:off x="893763" y="2997482"/>
            <a:ext cx="8285162" cy="510916"/>
          </a:xfrm>
          <a:prstGeom prst="rect">
            <a:avLst/>
          </a:prstGeom>
        </p:spPr>
        <p:txBody>
          <a:bodyPr>
            <a:normAutofit/>
          </a:bodyPr>
          <a:lstStyle>
            <a:lvl1pPr marL="0" indent="0">
              <a:buNone/>
              <a:defRPr>
                <a:solidFill>
                  <a:schemeClr val="tx1"/>
                </a:solidFill>
              </a:defRPr>
            </a:lvl1pPr>
          </a:lstStyle>
          <a:p>
            <a:pPr lvl="0"/>
            <a:r>
              <a:rPr lang="en-US" dirty="0"/>
              <a:t>Speaker Name</a:t>
            </a:r>
          </a:p>
        </p:txBody>
      </p:sp>
      <p:sp>
        <p:nvSpPr>
          <p:cNvPr id="24" name="Text Placeholder 22">
            <a:extLst>
              <a:ext uri="{FF2B5EF4-FFF2-40B4-BE49-F238E27FC236}">
                <a16:creationId xmlns:a16="http://schemas.microsoft.com/office/drawing/2014/main" id="{34F99D19-AD36-B544-8601-64F2F6FEC1A4}"/>
              </a:ext>
            </a:extLst>
          </p:cNvPr>
          <p:cNvSpPr>
            <a:spLocks noGrp="1"/>
          </p:cNvSpPr>
          <p:nvPr>
            <p:ph type="body" sz="quarter" idx="13" hasCustomPrompt="1"/>
          </p:nvPr>
        </p:nvSpPr>
        <p:spPr>
          <a:xfrm>
            <a:off x="893763" y="3665743"/>
            <a:ext cx="8285162" cy="510916"/>
          </a:xfrm>
          <a:prstGeom prst="rect">
            <a:avLst/>
          </a:prstGeom>
        </p:spPr>
        <p:txBody>
          <a:bodyPr>
            <a:normAutofit/>
          </a:bodyPr>
          <a:lstStyle>
            <a:lvl1pPr marL="0" indent="0">
              <a:buNone/>
              <a:defRPr>
                <a:solidFill>
                  <a:schemeClr val="tx1"/>
                </a:solidFill>
              </a:defRPr>
            </a:lvl1pPr>
          </a:lstStyle>
          <a:p>
            <a:pPr lvl="0"/>
            <a:r>
              <a:rPr lang="en-US" dirty="0"/>
              <a:t>Speaker Title</a:t>
            </a:r>
          </a:p>
        </p:txBody>
      </p:sp>
      <p:sp>
        <p:nvSpPr>
          <p:cNvPr id="25" name="Text Placeholder 22">
            <a:extLst>
              <a:ext uri="{FF2B5EF4-FFF2-40B4-BE49-F238E27FC236}">
                <a16:creationId xmlns:a16="http://schemas.microsoft.com/office/drawing/2014/main" id="{E1EF99C7-E918-2642-BF9F-A7CBA6454843}"/>
              </a:ext>
            </a:extLst>
          </p:cNvPr>
          <p:cNvSpPr>
            <a:spLocks noGrp="1"/>
          </p:cNvSpPr>
          <p:nvPr>
            <p:ph type="body" sz="quarter" idx="14" hasCustomPrompt="1"/>
          </p:nvPr>
        </p:nvSpPr>
        <p:spPr>
          <a:xfrm>
            <a:off x="893763" y="4998430"/>
            <a:ext cx="8285162" cy="341632"/>
          </a:xfrm>
          <a:prstGeom prst="rect">
            <a:avLst/>
          </a:prstGeom>
        </p:spPr>
        <p:txBody>
          <a:bodyPr>
            <a:spAutoFit/>
          </a:bodyPr>
          <a:lstStyle>
            <a:lvl1pPr marL="0" indent="0">
              <a:buNone/>
              <a:defRPr sz="1800">
                <a:solidFill>
                  <a:schemeClr val="tx1"/>
                </a:solidFill>
              </a:defRPr>
            </a:lvl1pPr>
          </a:lstStyle>
          <a:p>
            <a:pPr lvl="0"/>
            <a:r>
              <a:rPr lang="en-US" dirty="0"/>
              <a:t>Month ##, 20##</a:t>
            </a:r>
          </a:p>
        </p:txBody>
      </p:sp>
      <p:sp>
        <p:nvSpPr>
          <p:cNvPr id="10" name="Text Placeholder 3">
            <a:extLst>
              <a:ext uri="{FF2B5EF4-FFF2-40B4-BE49-F238E27FC236}">
                <a16:creationId xmlns:a16="http://schemas.microsoft.com/office/drawing/2014/main" id="{1016B01C-A256-8C4F-9A46-07D4B42393A8}"/>
              </a:ext>
            </a:extLst>
          </p:cNvPr>
          <p:cNvSpPr>
            <a:spLocks noGrp="1"/>
          </p:cNvSpPr>
          <p:nvPr>
            <p:ph type="body" sz="quarter" idx="15" hasCustomPrompt="1"/>
          </p:nvPr>
        </p:nvSpPr>
        <p:spPr>
          <a:xfrm>
            <a:off x="7886700" y="6509954"/>
            <a:ext cx="4305300" cy="336673"/>
          </a:xfrm>
          <a:prstGeom prst="rect">
            <a:avLst/>
          </a:prstGeom>
        </p:spPr>
        <p:txBody>
          <a:bodyPr/>
          <a:lstStyle>
            <a:lvl1pPr marL="0" indent="0">
              <a:buNone/>
              <a:defRPr sz="2000">
                <a:solidFill>
                  <a:srgbClr val="2E55A5"/>
                </a:solidFill>
              </a:defRPr>
            </a:lvl1pPr>
          </a:lstStyle>
          <a:p>
            <a:pPr lvl="0"/>
            <a:r>
              <a:rPr lang="en-US" dirty="0"/>
              <a:t>Optional (Unit name)</a:t>
            </a:r>
          </a:p>
        </p:txBody>
      </p:sp>
      <p:pic>
        <p:nvPicPr>
          <p:cNvPr id="9" name="Picture 8">
            <a:extLst>
              <a:ext uri="{FF2B5EF4-FFF2-40B4-BE49-F238E27FC236}">
                <a16:creationId xmlns:a16="http://schemas.microsoft.com/office/drawing/2014/main" id="{09DB944F-78CD-404F-94B3-A9A6169F6F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602" y="6052244"/>
            <a:ext cx="2171464" cy="1221448"/>
          </a:xfrm>
          <a:prstGeom prst="rect">
            <a:avLst/>
          </a:prstGeom>
        </p:spPr>
      </p:pic>
    </p:spTree>
    <p:extLst>
      <p:ext uri="{BB962C8B-B14F-4D97-AF65-F5344CB8AC3E}">
        <p14:creationId xmlns:p14="http://schemas.microsoft.com/office/powerpoint/2010/main" val="1497597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Width Pictur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90918CF-AB43-FF41-B0EB-278DDF32FCEB}"/>
              </a:ext>
            </a:extLst>
          </p:cNvPr>
          <p:cNvSpPr>
            <a:spLocks noGrp="1"/>
          </p:cNvSpPr>
          <p:nvPr>
            <p:ph type="body" sz="quarter" idx="13" hasCustomPrompt="1"/>
          </p:nvPr>
        </p:nvSpPr>
        <p:spPr>
          <a:xfrm>
            <a:off x="474921" y="6322161"/>
            <a:ext cx="5302250"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3" name="Content Placeholder 2">
            <a:extLst>
              <a:ext uri="{FF2B5EF4-FFF2-40B4-BE49-F238E27FC236}">
                <a16:creationId xmlns:a16="http://schemas.microsoft.com/office/drawing/2014/main" id="{B0403389-BF3F-8049-BF74-920FC9F14931}"/>
              </a:ext>
            </a:extLst>
          </p:cNvPr>
          <p:cNvSpPr>
            <a:spLocks noGrp="1"/>
          </p:cNvSpPr>
          <p:nvPr>
            <p:ph sz="quarter" idx="14" hasCustomPrompt="1"/>
          </p:nvPr>
        </p:nvSpPr>
        <p:spPr>
          <a:xfrm>
            <a:off x="465931" y="552082"/>
            <a:ext cx="11260137" cy="5753836"/>
          </a:xfrm>
        </p:spPr>
        <p:txBody>
          <a:bodyPr/>
          <a:lstStyle>
            <a:lvl1pPr marL="0" indent="0">
              <a:buNone/>
              <a:defRPr/>
            </a:lvl1pPr>
          </a:lstStyle>
          <a:p>
            <a:pPr lvl="0"/>
            <a:r>
              <a:rPr lang="en-US" dirty="0"/>
              <a:t>Begin typing or add a picture, chart, or table</a:t>
            </a:r>
          </a:p>
        </p:txBody>
      </p:sp>
    </p:spTree>
    <p:extLst>
      <p:ext uri="{BB962C8B-B14F-4D97-AF65-F5344CB8AC3E}">
        <p14:creationId xmlns:p14="http://schemas.microsoft.com/office/powerpoint/2010/main" val="197014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B0DE6E-52FA-E348-83B2-3B9DE9100C4E}"/>
              </a:ext>
            </a:extLst>
          </p:cNvPr>
          <p:cNvSpPr>
            <a:spLocks noGrp="1"/>
          </p:cNvSpPr>
          <p:nvPr>
            <p:ph sz="quarter" idx="10" hasCustomPrompt="1"/>
          </p:nvPr>
        </p:nvSpPr>
        <p:spPr>
          <a:xfrm>
            <a:off x="0" y="0"/>
            <a:ext cx="12192000" cy="6858000"/>
          </a:xfrm>
        </p:spPr>
        <p:txBody>
          <a:bodyPr/>
          <a:lstStyle>
            <a:lvl1pPr marL="0" indent="0">
              <a:buNone/>
              <a:defRPr/>
            </a:lvl1pPr>
          </a:lstStyle>
          <a:p>
            <a:pPr lvl="0"/>
            <a:r>
              <a:rPr lang="en-US" dirty="0"/>
              <a:t>Add a full page width picture, chart, or table</a:t>
            </a:r>
          </a:p>
        </p:txBody>
      </p:sp>
    </p:spTree>
    <p:extLst>
      <p:ext uri="{BB962C8B-B14F-4D97-AF65-F5344CB8AC3E}">
        <p14:creationId xmlns:p14="http://schemas.microsoft.com/office/powerpoint/2010/main" val="639275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bulletted List and Picture">
    <p:spTree>
      <p:nvGrpSpPr>
        <p:cNvPr id="1" name=""/>
        <p:cNvGrpSpPr/>
        <p:nvPr/>
      </p:nvGrpSpPr>
      <p:grpSpPr>
        <a:xfrm>
          <a:off x="0" y="0"/>
          <a:ext cx="0" cy="0"/>
          <a:chOff x="0" y="0"/>
          <a:chExt cx="0" cy="0"/>
        </a:xfrm>
      </p:grpSpPr>
      <p:sp>
        <p:nvSpPr>
          <p:cNvPr id="14" name="Text Placeholder 6">
            <a:extLst>
              <a:ext uri="{FF2B5EF4-FFF2-40B4-BE49-F238E27FC236}">
                <a16:creationId xmlns:a16="http://schemas.microsoft.com/office/drawing/2014/main" id="{30FBD8B1-BF3B-724D-9A27-5FA9154614BE}"/>
              </a:ext>
            </a:extLst>
          </p:cNvPr>
          <p:cNvSpPr>
            <a:spLocks noGrp="1"/>
          </p:cNvSpPr>
          <p:nvPr>
            <p:ph type="body" sz="quarter" idx="11" hasCustomPrompt="1"/>
          </p:nvPr>
        </p:nvSpPr>
        <p:spPr>
          <a:xfrm>
            <a:off x="620233" y="521336"/>
            <a:ext cx="5227674" cy="1243964"/>
          </a:xfrm>
          <a:prstGeom prst="rect">
            <a:avLst/>
          </a:prstGeom>
        </p:spPr>
        <p:txBody>
          <a:bodyPr wrap="square">
            <a:noAutofit/>
          </a:bodyPr>
          <a:lstStyle>
            <a:lvl1pPr marL="0" indent="0">
              <a:buNone/>
              <a:defRPr sz="4400">
                <a:solidFill>
                  <a:srgbClr val="2E55A5"/>
                </a:solidFill>
              </a:defRPr>
            </a:lvl1pPr>
          </a:lstStyle>
          <a:p>
            <a:pPr lvl="0"/>
            <a:r>
              <a:rPr lang="en-US" dirty="0"/>
              <a:t>Unbulleted List: Heading</a:t>
            </a:r>
          </a:p>
        </p:txBody>
      </p:sp>
      <p:sp>
        <p:nvSpPr>
          <p:cNvPr id="15" name="Text Placeholder 8">
            <a:extLst>
              <a:ext uri="{FF2B5EF4-FFF2-40B4-BE49-F238E27FC236}">
                <a16:creationId xmlns:a16="http://schemas.microsoft.com/office/drawing/2014/main" id="{759514C4-0351-A943-9E5F-4D968BA92B1F}"/>
              </a:ext>
            </a:extLst>
          </p:cNvPr>
          <p:cNvSpPr>
            <a:spLocks noGrp="1"/>
          </p:cNvSpPr>
          <p:nvPr>
            <p:ph type="body" sz="quarter" idx="12" hasCustomPrompt="1"/>
          </p:nvPr>
        </p:nvSpPr>
        <p:spPr>
          <a:xfrm>
            <a:off x="620233" y="1943100"/>
            <a:ext cx="5227674" cy="4393564"/>
          </a:xfrm>
          <a:prstGeom prst="rect">
            <a:avLst/>
          </a:prstGeom>
        </p:spPr>
        <p:txBody>
          <a:bodyPr>
            <a:normAutofit/>
          </a:bodyPr>
          <a:lstStyle>
            <a:lvl1pPr marL="0" indent="0">
              <a:buNone/>
              <a:defRPr sz="2800"/>
            </a:lvl1pPr>
          </a:lstStyle>
          <a:p>
            <a:pPr lvl="0"/>
            <a:r>
              <a:rPr lang="en-US" dirty="0"/>
              <a:t>Begin typing here</a:t>
            </a:r>
          </a:p>
        </p:txBody>
      </p:sp>
      <p:sp>
        <p:nvSpPr>
          <p:cNvPr id="16" name="Text Placeholder 6">
            <a:extLst>
              <a:ext uri="{FF2B5EF4-FFF2-40B4-BE49-F238E27FC236}">
                <a16:creationId xmlns:a16="http://schemas.microsoft.com/office/drawing/2014/main" id="{1C6E07C7-B9E2-2747-867A-B0544B5FFC81}"/>
              </a:ext>
            </a:extLst>
          </p:cNvPr>
          <p:cNvSpPr>
            <a:spLocks noGrp="1"/>
          </p:cNvSpPr>
          <p:nvPr>
            <p:ph type="body" sz="quarter" idx="13" hasCustomPrompt="1"/>
          </p:nvPr>
        </p:nvSpPr>
        <p:spPr>
          <a:xfrm>
            <a:off x="6096000" y="5995756"/>
            <a:ext cx="5302250"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3" name="Content Placeholder 2">
            <a:extLst>
              <a:ext uri="{FF2B5EF4-FFF2-40B4-BE49-F238E27FC236}">
                <a16:creationId xmlns:a16="http://schemas.microsoft.com/office/drawing/2014/main" id="{14CBA3F4-A481-BC40-9BD9-82608CE9EE4C}"/>
              </a:ext>
            </a:extLst>
          </p:cNvPr>
          <p:cNvSpPr>
            <a:spLocks noGrp="1"/>
          </p:cNvSpPr>
          <p:nvPr>
            <p:ph sz="quarter" idx="14" hasCustomPrompt="1"/>
          </p:nvPr>
        </p:nvSpPr>
        <p:spPr>
          <a:xfrm>
            <a:off x="6096000" y="521336"/>
            <a:ext cx="5302250" cy="5381624"/>
          </a:xfrm>
        </p:spPr>
        <p:txBody>
          <a:bodyPr/>
          <a:lstStyle>
            <a:lvl1pPr marL="0" indent="0">
              <a:buNone/>
              <a:defRPr/>
            </a:lvl1pPr>
          </a:lstStyle>
          <a:p>
            <a:pPr lvl="0"/>
            <a:r>
              <a:rPr lang="en-US" dirty="0"/>
              <a:t>Begin typing or add a picture, chart, or table</a:t>
            </a:r>
          </a:p>
        </p:txBody>
      </p:sp>
    </p:spTree>
    <p:extLst>
      <p:ext uri="{BB962C8B-B14F-4D97-AF65-F5344CB8AC3E}">
        <p14:creationId xmlns:p14="http://schemas.microsoft.com/office/powerpoint/2010/main" val="196454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List and Picture">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B1FD394A-3F9A-5D4F-BFF3-1963F682CAC5}"/>
              </a:ext>
            </a:extLst>
          </p:cNvPr>
          <p:cNvSpPr>
            <a:spLocks noGrp="1"/>
          </p:cNvSpPr>
          <p:nvPr>
            <p:ph type="body" sz="quarter" idx="11" hasCustomPrompt="1"/>
          </p:nvPr>
        </p:nvSpPr>
        <p:spPr>
          <a:xfrm>
            <a:off x="620233" y="521336"/>
            <a:ext cx="5227674" cy="1243964"/>
          </a:xfrm>
          <a:prstGeom prst="rect">
            <a:avLst/>
          </a:prstGeom>
        </p:spPr>
        <p:txBody>
          <a:bodyPr wrap="square">
            <a:noAutofit/>
          </a:bodyPr>
          <a:lstStyle>
            <a:lvl1pPr marL="0" indent="0">
              <a:buNone/>
              <a:defRPr sz="4400">
                <a:solidFill>
                  <a:srgbClr val="2E55A5"/>
                </a:solidFill>
              </a:defRPr>
            </a:lvl1pPr>
          </a:lstStyle>
          <a:p>
            <a:pPr lvl="0"/>
            <a:r>
              <a:rPr lang="en-US" dirty="0"/>
              <a:t>Bulleted List: Heading</a:t>
            </a:r>
          </a:p>
        </p:txBody>
      </p:sp>
      <p:sp>
        <p:nvSpPr>
          <p:cNvPr id="10" name="Text Placeholder 8">
            <a:extLst>
              <a:ext uri="{FF2B5EF4-FFF2-40B4-BE49-F238E27FC236}">
                <a16:creationId xmlns:a16="http://schemas.microsoft.com/office/drawing/2014/main" id="{AFFC2DF9-E76D-004E-93D8-9C0AC4E7174A}"/>
              </a:ext>
            </a:extLst>
          </p:cNvPr>
          <p:cNvSpPr>
            <a:spLocks noGrp="1"/>
          </p:cNvSpPr>
          <p:nvPr>
            <p:ph type="body" sz="quarter" idx="12" hasCustomPrompt="1"/>
          </p:nvPr>
        </p:nvSpPr>
        <p:spPr>
          <a:xfrm>
            <a:off x="620233" y="1943100"/>
            <a:ext cx="5227674" cy="4393564"/>
          </a:xfrm>
          <a:prstGeom prst="rect">
            <a:avLst/>
          </a:prstGeom>
        </p:spPr>
        <p:txBody>
          <a:bodyPr>
            <a:normAutofit/>
          </a:bodyPr>
          <a:lstStyle>
            <a:lvl1pPr marL="342900" indent="-342900">
              <a:buFont typeface="Arial" panose="020B0604020202020204" pitchFamily="34" charset="0"/>
              <a:buChar char="•"/>
              <a:defRPr sz="2800"/>
            </a:lvl1pPr>
          </a:lstStyle>
          <a:p>
            <a:pPr lvl="0"/>
            <a:r>
              <a:rPr lang="en-US" dirty="0"/>
              <a:t>Begin typing here</a:t>
            </a:r>
          </a:p>
        </p:txBody>
      </p:sp>
      <p:sp>
        <p:nvSpPr>
          <p:cNvPr id="12" name="Text Placeholder 6">
            <a:extLst>
              <a:ext uri="{FF2B5EF4-FFF2-40B4-BE49-F238E27FC236}">
                <a16:creationId xmlns:a16="http://schemas.microsoft.com/office/drawing/2014/main" id="{4D7A9B8B-7700-E544-B03E-96B961D5EB8F}"/>
              </a:ext>
            </a:extLst>
          </p:cNvPr>
          <p:cNvSpPr>
            <a:spLocks noGrp="1"/>
          </p:cNvSpPr>
          <p:nvPr>
            <p:ph type="body" sz="quarter" idx="13" hasCustomPrompt="1"/>
          </p:nvPr>
        </p:nvSpPr>
        <p:spPr>
          <a:xfrm>
            <a:off x="6096000" y="5995756"/>
            <a:ext cx="5302250"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6" name="Content Placeholder 2">
            <a:extLst>
              <a:ext uri="{FF2B5EF4-FFF2-40B4-BE49-F238E27FC236}">
                <a16:creationId xmlns:a16="http://schemas.microsoft.com/office/drawing/2014/main" id="{5D371191-B19C-8447-AAEB-8D66BD680F25}"/>
              </a:ext>
            </a:extLst>
          </p:cNvPr>
          <p:cNvSpPr>
            <a:spLocks noGrp="1"/>
          </p:cNvSpPr>
          <p:nvPr>
            <p:ph sz="quarter" idx="14" hasCustomPrompt="1"/>
          </p:nvPr>
        </p:nvSpPr>
        <p:spPr>
          <a:xfrm>
            <a:off x="6096000" y="521336"/>
            <a:ext cx="5302250" cy="5381624"/>
          </a:xfrm>
        </p:spPr>
        <p:txBody>
          <a:bodyPr/>
          <a:lstStyle>
            <a:lvl1pPr marL="0" indent="0">
              <a:buNone/>
              <a:defRPr/>
            </a:lvl1pPr>
          </a:lstStyle>
          <a:p>
            <a:pPr lvl="0"/>
            <a:r>
              <a:rPr lang="en-US" dirty="0"/>
              <a:t>Begin typing or add a picture, chart, or table</a:t>
            </a:r>
          </a:p>
        </p:txBody>
      </p:sp>
    </p:spTree>
    <p:extLst>
      <p:ext uri="{BB962C8B-B14F-4D97-AF65-F5344CB8AC3E}">
        <p14:creationId xmlns:p14="http://schemas.microsoft.com/office/powerpoint/2010/main" val="1908497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Up Pictures">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713BA284-2450-9B41-B704-FD39E349E431}"/>
              </a:ext>
            </a:extLst>
          </p:cNvPr>
          <p:cNvSpPr>
            <a:spLocks noGrp="1"/>
          </p:cNvSpPr>
          <p:nvPr>
            <p:ph type="body" sz="quarter" idx="13" hasCustomPrompt="1"/>
          </p:nvPr>
        </p:nvSpPr>
        <p:spPr>
          <a:xfrm>
            <a:off x="913513" y="6169761"/>
            <a:ext cx="4926419"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11" name="Text Placeholder 6">
            <a:extLst>
              <a:ext uri="{FF2B5EF4-FFF2-40B4-BE49-F238E27FC236}">
                <a16:creationId xmlns:a16="http://schemas.microsoft.com/office/drawing/2014/main" id="{6BBF7EC6-A83E-6F48-A82C-ACB6DA4E1C3D}"/>
              </a:ext>
            </a:extLst>
          </p:cNvPr>
          <p:cNvSpPr>
            <a:spLocks noGrp="1"/>
          </p:cNvSpPr>
          <p:nvPr>
            <p:ph type="body" sz="quarter" idx="14" hasCustomPrompt="1"/>
          </p:nvPr>
        </p:nvSpPr>
        <p:spPr>
          <a:xfrm>
            <a:off x="6344979" y="6169761"/>
            <a:ext cx="4926419"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7" name="Content Placeholder 2">
            <a:extLst>
              <a:ext uri="{FF2B5EF4-FFF2-40B4-BE49-F238E27FC236}">
                <a16:creationId xmlns:a16="http://schemas.microsoft.com/office/drawing/2014/main" id="{F5156566-437D-4744-9E7F-502B4FA68412}"/>
              </a:ext>
            </a:extLst>
          </p:cNvPr>
          <p:cNvSpPr>
            <a:spLocks noGrp="1"/>
          </p:cNvSpPr>
          <p:nvPr>
            <p:ph sz="quarter" idx="15" hasCustomPrompt="1"/>
          </p:nvPr>
        </p:nvSpPr>
        <p:spPr>
          <a:xfrm>
            <a:off x="913513" y="272903"/>
            <a:ext cx="4926419" cy="571322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Begin typing or add a picture, chart, or table</a:t>
            </a:r>
          </a:p>
        </p:txBody>
      </p:sp>
      <p:sp>
        <p:nvSpPr>
          <p:cNvPr id="8" name="Content Placeholder 2">
            <a:extLst>
              <a:ext uri="{FF2B5EF4-FFF2-40B4-BE49-F238E27FC236}">
                <a16:creationId xmlns:a16="http://schemas.microsoft.com/office/drawing/2014/main" id="{27787314-348F-4B42-B76B-48C20C623CD6}"/>
              </a:ext>
            </a:extLst>
          </p:cNvPr>
          <p:cNvSpPr>
            <a:spLocks noGrp="1"/>
          </p:cNvSpPr>
          <p:nvPr>
            <p:ph sz="quarter" idx="16" hasCustomPrompt="1"/>
          </p:nvPr>
        </p:nvSpPr>
        <p:spPr>
          <a:xfrm>
            <a:off x="6344978" y="271486"/>
            <a:ext cx="4926419" cy="571322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Begin typing or add a picture, chart, or table</a:t>
            </a:r>
          </a:p>
        </p:txBody>
      </p:sp>
    </p:spTree>
    <p:extLst>
      <p:ext uri="{BB962C8B-B14F-4D97-AF65-F5344CB8AC3E}">
        <p14:creationId xmlns:p14="http://schemas.microsoft.com/office/powerpoint/2010/main" val="2271831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Up Pictures">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20EBA395-9117-AB4B-B7C1-D0A0ECDA3926}"/>
              </a:ext>
            </a:extLst>
          </p:cNvPr>
          <p:cNvSpPr>
            <a:spLocks noGrp="1"/>
          </p:cNvSpPr>
          <p:nvPr>
            <p:ph type="body" sz="quarter" idx="14" hasCustomPrompt="1"/>
          </p:nvPr>
        </p:nvSpPr>
        <p:spPr>
          <a:xfrm>
            <a:off x="474921" y="6322161"/>
            <a:ext cx="5302250" cy="340908"/>
          </a:xfrm>
          <a:prstGeom prst="rect">
            <a:avLst/>
          </a:prstGeom>
        </p:spPr>
        <p:txBody>
          <a:bodyPr anchor="ctr" anchorCtr="0">
            <a:noAutofit/>
          </a:bodyPr>
          <a:lstStyle>
            <a:lvl1pPr marL="0" indent="0">
              <a:buNone/>
              <a:defRPr sz="2000">
                <a:solidFill>
                  <a:srgbClr val="2E55A5"/>
                </a:solidFill>
              </a:defRPr>
            </a:lvl1pPr>
          </a:lstStyle>
          <a:p>
            <a:pPr lvl="0"/>
            <a:r>
              <a:rPr lang="en-US" dirty="0"/>
              <a:t>Image Caption</a:t>
            </a:r>
          </a:p>
        </p:txBody>
      </p:sp>
      <p:sp>
        <p:nvSpPr>
          <p:cNvPr id="4" name="Content Placeholder 3">
            <a:extLst>
              <a:ext uri="{FF2B5EF4-FFF2-40B4-BE49-F238E27FC236}">
                <a16:creationId xmlns:a16="http://schemas.microsoft.com/office/drawing/2014/main" id="{6B900BCE-0D2B-8648-AD5C-A59FDB258EAB}"/>
              </a:ext>
            </a:extLst>
          </p:cNvPr>
          <p:cNvSpPr>
            <a:spLocks noGrp="1"/>
          </p:cNvSpPr>
          <p:nvPr>
            <p:ph sz="quarter" idx="15" hasCustomPrompt="1"/>
          </p:nvPr>
        </p:nvSpPr>
        <p:spPr>
          <a:xfrm>
            <a:off x="2233613" y="730104"/>
            <a:ext cx="3500878" cy="24955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a picture, chart, or table</a:t>
            </a:r>
          </a:p>
        </p:txBody>
      </p:sp>
      <p:sp>
        <p:nvSpPr>
          <p:cNvPr id="11" name="Content Placeholder 3">
            <a:extLst>
              <a:ext uri="{FF2B5EF4-FFF2-40B4-BE49-F238E27FC236}">
                <a16:creationId xmlns:a16="http://schemas.microsoft.com/office/drawing/2014/main" id="{30DDAB6A-A9A6-C045-AAB8-FC927CD1F6BB}"/>
              </a:ext>
            </a:extLst>
          </p:cNvPr>
          <p:cNvSpPr>
            <a:spLocks noGrp="1"/>
          </p:cNvSpPr>
          <p:nvPr>
            <p:ph sz="quarter" idx="16" hasCustomPrompt="1"/>
          </p:nvPr>
        </p:nvSpPr>
        <p:spPr>
          <a:xfrm>
            <a:off x="5926658" y="730104"/>
            <a:ext cx="3500878" cy="24955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a picture, chart, or table</a:t>
            </a:r>
          </a:p>
        </p:txBody>
      </p:sp>
      <p:sp>
        <p:nvSpPr>
          <p:cNvPr id="12" name="Content Placeholder 3">
            <a:extLst>
              <a:ext uri="{FF2B5EF4-FFF2-40B4-BE49-F238E27FC236}">
                <a16:creationId xmlns:a16="http://schemas.microsoft.com/office/drawing/2014/main" id="{FB77E88F-B453-4C4D-AA9A-264E793E86D5}"/>
              </a:ext>
            </a:extLst>
          </p:cNvPr>
          <p:cNvSpPr>
            <a:spLocks noGrp="1"/>
          </p:cNvSpPr>
          <p:nvPr>
            <p:ph sz="quarter" idx="17" hasCustomPrompt="1"/>
          </p:nvPr>
        </p:nvSpPr>
        <p:spPr>
          <a:xfrm>
            <a:off x="2233613" y="3380711"/>
            <a:ext cx="3500878" cy="24955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a picture, chart, or table</a:t>
            </a:r>
          </a:p>
        </p:txBody>
      </p:sp>
      <p:sp>
        <p:nvSpPr>
          <p:cNvPr id="13" name="Content Placeholder 3">
            <a:extLst>
              <a:ext uri="{FF2B5EF4-FFF2-40B4-BE49-F238E27FC236}">
                <a16:creationId xmlns:a16="http://schemas.microsoft.com/office/drawing/2014/main" id="{FBCC7EFC-B94E-D74D-8D7E-836FA1474E9F}"/>
              </a:ext>
            </a:extLst>
          </p:cNvPr>
          <p:cNvSpPr>
            <a:spLocks noGrp="1"/>
          </p:cNvSpPr>
          <p:nvPr>
            <p:ph sz="quarter" idx="18" hasCustomPrompt="1"/>
          </p:nvPr>
        </p:nvSpPr>
        <p:spPr>
          <a:xfrm>
            <a:off x="5926658" y="3380711"/>
            <a:ext cx="3500878" cy="24955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a picture, chart, or table</a:t>
            </a:r>
          </a:p>
        </p:txBody>
      </p:sp>
    </p:spTree>
    <p:extLst>
      <p:ext uri="{BB962C8B-B14F-4D97-AF65-F5344CB8AC3E}">
        <p14:creationId xmlns:p14="http://schemas.microsoft.com/office/powerpoint/2010/main" val="23108755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677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Cente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179DC2-AB84-4545-95E2-7C15CADB6FBC}"/>
              </a:ext>
            </a:extLst>
          </p:cNvPr>
          <p:cNvSpPr/>
          <p:nvPr userDrawn="1"/>
        </p:nvSpPr>
        <p:spPr>
          <a:xfrm>
            <a:off x="0" y="0"/>
            <a:ext cx="12192000" cy="6858000"/>
          </a:xfrm>
          <a:prstGeom prst="rect">
            <a:avLst/>
          </a:prstGeom>
          <a:solidFill>
            <a:srgbClr val="2E5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0D13D8C8-A3BE-FA4D-946E-4A4E0D88A154}"/>
              </a:ext>
            </a:extLst>
          </p:cNvPr>
          <p:cNvSpPr>
            <a:spLocks noGrp="1"/>
          </p:cNvSpPr>
          <p:nvPr>
            <p:ph type="body" sz="quarter" idx="10" hasCustomPrompt="1"/>
          </p:nvPr>
        </p:nvSpPr>
        <p:spPr>
          <a:xfrm>
            <a:off x="2101850" y="3824029"/>
            <a:ext cx="7988300" cy="424732"/>
          </a:xfrm>
          <a:prstGeom prst="rect">
            <a:avLst/>
          </a:prstGeom>
        </p:spPr>
        <p:txBody>
          <a:bodyPr>
            <a:spAutoFit/>
          </a:bodyPr>
          <a:lstStyle>
            <a:lvl1pPr marL="0" indent="0" algn="ctr">
              <a:buNone/>
              <a:defRPr sz="2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(Optional) Unit Name</a:t>
            </a:r>
          </a:p>
        </p:txBody>
      </p:sp>
      <p:pic>
        <p:nvPicPr>
          <p:cNvPr id="3" name="Picture 2" descr="Columbia Health logo">
            <a:extLst>
              <a:ext uri="{FF2B5EF4-FFF2-40B4-BE49-F238E27FC236}">
                <a16:creationId xmlns:a16="http://schemas.microsoft.com/office/drawing/2014/main" id="{1AD8AC3A-27B7-F746-8900-EE4F80DC3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44800" y="1671637"/>
            <a:ext cx="6248400" cy="3514725"/>
          </a:xfrm>
          <a:prstGeom prst="rect">
            <a:avLst/>
          </a:prstGeom>
        </p:spPr>
      </p:pic>
      <p:sp>
        <p:nvSpPr>
          <p:cNvPr id="2" name="TextBox 1">
            <a:extLst>
              <a:ext uri="{FF2B5EF4-FFF2-40B4-BE49-F238E27FC236}">
                <a16:creationId xmlns:a16="http://schemas.microsoft.com/office/drawing/2014/main" id="{D720AAE8-2B1E-8947-B5D6-BACB8102CDE1}"/>
              </a:ext>
            </a:extLst>
          </p:cNvPr>
          <p:cNvSpPr txBox="1"/>
          <p:nvPr userDrawn="1"/>
        </p:nvSpPr>
        <p:spPr>
          <a:xfrm>
            <a:off x="3695700" y="4425174"/>
            <a:ext cx="4800600" cy="1077218"/>
          </a:xfrm>
          <a:prstGeom prst="rect">
            <a:avLst/>
          </a:prstGeom>
          <a:noFill/>
        </p:spPr>
        <p:txBody>
          <a:bodyPr wrap="square" rtlCol="0">
            <a:spAutoFit/>
          </a:bodyPr>
          <a:lstStyle/>
          <a:p>
            <a:pPr algn="ctr"/>
            <a:r>
              <a:rPr lang="en-US" sz="3200" dirty="0" err="1">
                <a:solidFill>
                  <a:schemeClr val="bg1"/>
                </a:solidFill>
              </a:rPr>
              <a:t>health.columbia.edu</a:t>
            </a:r>
            <a:endParaRPr lang="en-US" sz="3200" dirty="0">
              <a:solidFill>
                <a:schemeClr val="bg1"/>
              </a:solidFill>
            </a:endParaRPr>
          </a:p>
          <a:p>
            <a:pPr algn="ctr"/>
            <a:r>
              <a:rPr lang="en-US" sz="3200" dirty="0">
                <a:solidFill>
                  <a:schemeClr val="bg1"/>
                </a:solidFill>
              </a:rPr>
              <a:t>         @</a:t>
            </a:r>
            <a:r>
              <a:rPr lang="en-US" sz="3200" dirty="0" err="1">
                <a:solidFill>
                  <a:schemeClr val="bg1"/>
                </a:solidFill>
              </a:rPr>
              <a:t>columbiahealth</a:t>
            </a:r>
            <a:endParaRPr lang="en-US" sz="3200" dirty="0">
              <a:solidFill>
                <a:schemeClr val="bg1"/>
              </a:solidFill>
            </a:endParaRPr>
          </a:p>
        </p:txBody>
      </p:sp>
      <p:pic>
        <p:nvPicPr>
          <p:cNvPr id="9" name="Picture 8" descr="Facebook icon and Instagram icon">
            <a:extLst>
              <a:ext uri="{FF2B5EF4-FFF2-40B4-BE49-F238E27FC236}">
                <a16:creationId xmlns:a16="http://schemas.microsoft.com/office/drawing/2014/main" id="{52039852-E867-954C-B8AF-FA809BA408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3902" y="4639273"/>
            <a:ext cx="2541182" cy="1270591"/>
          </a:xfrm>
          <a:prstGeom prst="rect">
            <a:avLst/>
          </a:prstGeom>
        </p:spPr>
      </p:pic>
    </p:spTree>
    <p:extLst>
      <p:ext uri="{BB962C8B-B14F-4D97-AF65-F5344CB8AC3E}">
        <p14:creationId xmlns:p14="http://schemas.microsoft.com/office/powerpoint/2010/main" val="3544115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359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ABB3E2-1AFB-4C99-9070-FE6327496930}" type="slidenum">
              <a:rPr lang="en-US" smtClean="0"/>
              <a:pPr>
                <a:defRPr/>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78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D80E65-DE72-614C-85B5-945928BCA6A4}"/>
              </a:ext>
            </a:extLst>
          </p:cNvPr>
          <p:cNvPicPr>
            <a:picLocks noChangeAspect="1"/>
          </p:cNvPicPr>
          <p:nvPr userDrawn="1"/>
        </p:nvPicPr>
        <p:blipFill>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177457" y="-12192"/>
            <a:ext cx="14098249" cy="6949440"/>
          </a:xfrm>
          <a:prstGeom prst="rect">
            <a:avLst/>
          </a:prstGeom>
        </p:spPr>
      </p:pic>
      <p:sp>
        <p:nvSpPr>
          <p:cNvPr id="13" name="Text Placeholder 20">
            <a:extLst>
              <a:ext uri="{FF2B5EF4-FFF2-40B4-BE49-F238E27FC236}">
                <a16:creationId xmlns:a16="http://schemas.microsoft.com/office/drawing/2014/main" id="{751C4164-6A85-C74D-A088-E035E4B97471}"/>
              </a:ext>
            </a:extLst>
          </p:cNvPr>
          <p:cNvSpPr>
            <a:spLocks noGrp="1"/>
          </p:cNvSpPr>
          <p:nvPr>
            <p:ph type="body" sz="quarter" idx="11" hasCustomPrompt="1"/>
          </p:nvPr>
        </p:nvSpPr>
        <p:spPr>
          <a:xfrm>
            <a:off x="845050" y="746494"/>
            <a:ext cx="10319136" cy="840230"/>
          </a:xfrm>
          <a:prstGeom prst="rect">
            <a:avLst/>
          </a:prstGeom>
        </p:spPr>
        <p:txBody>
          <a:bodyPr>
            <a:spAutoFit/>
          </a:bodyPr>
          <a:lstStyle>
            <a:lvl1pPr marL="0" indent="0">
              <a:buNone/>
              <a:defRPr sz="5400" b="1">
                <a:solidFill>
                  <a:schemeClr val="bg1"/>
                </a:solidFill>
                <a:effectLst>
                  <a:outerShdw blurRad="38100" dist="38100" dir="2700000" algn="tl">
                    <a:srgbClr val="000000">
                      <a:alpha val="43137"/>
                    </a:srgbClr>
                  </a:outerShdw>
                </a:effectLst>
              </a:defRPr>
            </a:lvl1pPr>
          </a:lstStyle>
          <a:p>
            <a:pPr lvl="0"/>
            <a:r>
              <a:rPr lang="en-US" dirty="0"/>
              <a:t>Title of Presentation</a:t>
            </a:r>
          </a:p>
        </p:txBody>
      </p:sp>
      <p:sp>
        <p:nvSpPr>
          <p:cNvPr id="14" name="Text Placeholder 22">
            <a:extLst>
              <a:ext uri="{FF2B5EF4-FFF2-40B4-BE49-F238E27FC236}">
                <a16:creationId xmlns:a16="http://schemas.microsoft.com/office/drawing/2014/main" id="{9D78E6B7-DF00-AA46-BC7E-B487A8404A19}"/>
              </a:ext>
            </a:extLst>
          </p:cNvPr>
          <p:cNvSpPr>
            <a:spLocks noGrp="1"/>
          </p:cNvSpPr>
          <p:nvPr>
            <p:ph type="body" sz="quarter" idx="12" hasCustomPrompt="1"/>
          </p:nvPr>
        </p:nvSpPr>
        <p:spPr>
          <a:xfrm>
            <a:off x="893763" y="2997482"/>
            <a:ext cx="8285162" cy="510916"/>
          </a:xfrm>
          <a:prstGeom prst="rect">
            <a:avLst/>
          </a:prstGeom>
        </p:spPr>
        <p:txBody>
          <a:bodyPr>
            <a:normAutofit/>
          </a:bodyPr>
          <a:lstStyle>
            <a:lvl1pPr marL="0" indent="0">
              <a:buNone/>
              <a:defRPr>
                <a:solidFill>
                  <a:schemeClr val="bg1"/>
                </a:solidFill>
                <a:effectLst>
                  <a:outerShdw blurRad="38100" dist="38100" dir="2700000" algn="tl">
                    <a:srgbClr val="000000">
                      <a:alpha val="43137"/>
                    </a:srgbClr>
                  </a:outerShdw>
                </a:effectLst>
              </a:defRPr>
            </a:lvl1pPr>
          </a:lstStyle>
          <a:p>
            <a:pPr lvl="0"/>
            <a:r>
              <a:rPr lang="en-US" dirty="0"/>
              <a:t>Speaker Name</a:t>
            </a:r>
          </a:p>
        </p:txBody>
      </p:sp>
      <p:sp>
        <p:nvSpPr>
          <p:cNvPr id="15" name="Text Placeholder 22">
            <a:extLst>
              <a:ext uri="{FF2B5EF4-FFF2-40B4-BE49-F238E27FC236}">
                <a16:creationId xmlns:a16="http://schemas.microsoft.com/office/drawing/2014/main" id="{4F051ECA-144B-714B-9B56-9E58C858F3F0}"/>
              </a:ext>
            </a:extLst>
          </p:cNvPr>
          <p:cNvSpPr>
            <a:spLocks noGrp="1"/>
          </p:cNvSpPr>
          <p:nvPr>
            <p:ph type="body" sz="quarter" idx="13" hasCustomPrompt="1"/>
          </p:nvPr>
        </p:nvSpPr>
        <p:spPr>
          <a:xfrm>
            <a:off x="893763" y="3665743"/>
            <a:ext cx="8285162" cy="510916"/>
          </a:xfrm>
          <a:prstGeom prst="rect">
            <a:avLst/>
          </a:prstGeom>
        </p:spPr>
        <p:txBody>
          <a:bodyPr>
            <a:normAutofit/>
          </a:bodyPr>
          <a:lstStyle>
            <a:lvl1pPr marL="0" indent="0">
              <a:buNone/>
              <a:defRPr>
                <a:solidFill>
                  <a:schemeClr val="bg1"/>
                </a:solidFill>
                <a:effectLst>
                  <a:outerShdw blurRad="38100" dist="38100" dir="2700000" algn="tl">
                    <a:srgbClr val="000000">
                      <a:alpha val="43137"/>
                    </a:srgbClr>
                  </a:outerShdw>
                </a:effectLst>
              </a:defRPr>
            </a:lvl1pPr>
          </a:lstStyle>
          <a:p>
            <a:pPr lvl="0"/>
            <a:r>
              <a:rPr lang="en-US" dirty="0"/>
              <a:t>Speaker Title</a:t>
            </a:r>
          </a:p>
        </p:txBody>
      </p:sp>
      <p:sp>
        <p:nvSpPr>
          <p:cNvPr id="16" name="Text Placeholder 22">
            <a:extLst>
              <a:ext uri="{FF2B5EF4-FFF2-40B4-BE49-F238E27FC236}">
                <a16:creationId xmlns:a16="http://schemas.microsoft.com/office/drawing/2014/main" id="{9A26D071-BB79-7140-9874-8484B8898E92}"/>
              </a:ext>
            </a:extLst>
          </p:cNvPr>
          <p:cNvSpPr>
            <a:spLocks noGrp="1"/>
          </p:cNvSpPr>
          <p:nvPr>
            <p:ph type="body" sz="quarter" idx="14" hasCustomPrompt="1"/>
          </p:nvPr>
        </p:nvSpPr>
        <p:spPr>
          <a:xfrm>
            <a:off x="893763" y="4998430"/>
            <a:ext cx="8285162" cy="341632"/>
          </a:xfrm>
          <a:prstGeom prst="rect">
            <a:avLst/>
          </a:prstGeom>
        </p:spPr>
        <p:txBody>
          <a:bodyPr>
            <a:spAutoFit/>
          </a:bodyPr>
          <a:lstStyle>
            <a:lvl1pPr marL="0" indent="0">
              <a:buNone/>
              <a:defRPr sz="1800">
                <a:solidFill>
                  <a:schemeClr val="bg1"/>
                </a:solidFill>
                <a:effectLst>
                  <a:outerShdw blurRad="38100" dist="38100" dir="2700000" algn="tl">
                    <a:srgbClr val="000000">
                      <a:alpha val="43137"/>
                    </a:srgbClr>
                  </a:outerShdw>
                </a:effectLst>
              </a:defRPr>
            </a:lvl1pPr>
          </a:lstStyle>
          <a:p>
            <a:pPr lvl="0"/>
            <a:r>
              <a:rPr lang="en-US" dirty="0"/>
              <a:t>Month ##, 20##</a:t>
            </a:r>
          </a:p>
        </p:txBody>
      </p:sp>
      <p:sp>
        <p:nvSpPr>
          <p:cNvPr id="11" name="Text Placeholder 3">
            <a:extLst>
              <a:ext uri="{FF2B5EF4-FFF2-40B4-BE49-F238E27FC236}">
                <a16:creationId xmlns:a16="http://schemas.microsoft.com/office/drawing/2014/main" id="{DFB4503B-3E8F-7A40-80C6-889D967B42D5}"/>
              </a:ext>
            </a:extLst>
          </p:cNvPr>
          <p:cNvSpPr>
            <a:spLocks noGrp="1"/>
          </p:cNvSpPr>
          <p:nvPr>
            <p:ph type="body" sz="quarter" idx="15" hasCustomPrompt="1"/>
          </p:nvPr>
        </p:nvSpPr>
        <p:spPr>
          <a:xfrm>
            <a:off x="7886700" y="6509954"/>
            <a:ext cx="4305300" cy="336673"/>
          </a:xfrm>
          <a:prstGeom prst="rect">
            <a:avLst/>
          </a:prstGeom>
        </p:spPr>
        <p:txBody>
          <a:bodyPr/>
          <a:lstStyle>
            <a:lvl1pPr marL="0" indent="0">
              <a:buNone/>
              <a:defRPr sz="2000">
                <a:solidFill>
                  <a:schemeClr val="bg1"/>
                </a:solidFill>
                <a:effectLst>
                  <a:outerShdw blurRad="38100" dist="38100" dir="2700000" algn="tl">
                    <a:srgbClr val="000000">
                      <a:alpha val="43137"/>
                    </a:srgbClr>
                  </a:outerShdw>
                </a:effectLst>
              </a:defRPr>
            </a:lvl1pPr>
          </a:lstStyle>
          <a:p>
            <a:pPr lvl="0"/>
            <a:r>
              <a:rPr lang="en-US" dirty="0"/>
              <a:t>Optional (Unit name)</a:t>
            </a:r>
          </a:p>
        </p:txBody>
      </p:sp>
      <p:pic>
        <p:nvPicPr>
          <p:cNvPr id="17" name="Picture 16">
            <a:extLst>
              <a:ext uri="{FF2B5EF4-FFF2-40B4-BE49-F238E27FC236}">
                <a16:creationId xmlns:a16="http://schemas.microsoft.com/office/drawing/2014/main" id="{997A7767-CB69-644D-90D5-1E18E49F46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276" y="6046941"/>
            <a:ext cx="2171464" cy="1221448"/>
          </a:xfrm>
          <a:prstGeom prst="rect">
            <a:avLst/>
          </a:prstGeom>
        </p:spPr>
      </p:pic>
    </p:spTree>
    <p:extLst>
      <p:ext uri="{BB962C8B-B14F-4D97-AF65-F5344CB8AC3E}">
        <p14:creationId xmlns:p14="http://schemas.microsoft.com/office/powerpoint/2010/main" val="1483460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3E5A5D-50D0-4182-8827-A6B82CF11D1A}" type="slidenum">
              <a:rPr lang="en-US" smtClean="0"/>
              <a:pPr>
                <a:defRPr/>
              </a:pPr>
              <a:t>‹#›</a:t>
            </a:fld>
            <a:endParaRPr lang="en-US"/>
          </a:p>
        </p:txBody>
      </p:sp>
    </p:spTree>
    <p:extLst>
      <p:ext uri="{BB962C8B-B14F-4D97-AF65-F5344CB8AC3E}">
        <p14:creationId xmlns:p14="http://schemas.microsoft.com/office/powerpoint/2010/main" val="2644158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867E353-1035-491F-98B5-2C6872486447}" type="slidenum">
              <a:rPr lang="en-US" smtClean="0"/>
              <a:pPr>
                <a:defRPr/>
              </a:pPr>
              <a:t>‹#›</a:t>
            </a:fld>
            <a:endParaRPr lang="en-US"/>
          </a:p>
        </p:txBody>
      </p:sp>
    </p:spTree>
    <p:extLst>
      <p:ext uri="{BB962C8B-B14F-4D97-AF65-F5344CB8AC3E}">
        <p14:creationId xmlns:p14="http://schemas.microsoft.com/office/powerpoint/2010/main" val="3146811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A08CA0-7CDE-4C50-9966-F56AF448D558}" type="slidenum">
              <a:rPr lang="en-US" smtClean="0"/>
              <a:pPr>
                <a:defRPr/>
              </a:pPr>
              <a:t>‹#›</a:t>
            </a:fld>
            <a:endParaRPr lang="en-US"/>
          </a:p>
        </p:txBody>
      </p:sp>
    </p:spTree>
    <p:extLst>
      <p:ext uri="{BB962C8B-B14F-4D97-AF65-F5344CB8AC3E}">
        <p14:creationId xmlns:p14="http://schemas.microsoft.com/office/powerpoint/2010/main" val="3249005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AA5537-357B-4B46-BE55-8EAF914CE841}" type="slidenum">
              <a:rPr lang="en-US" smtClean="0"/>
              <a:pPr>
                <a:defRPr/>
              </a:pPr>
              <a:t>‹#›</a:t>
            </a:fld>
            <a:endParaRPr lang="en-US"/>
          </a:p>
        </p:txBody>
      </p:sp>
    </p:spTree>
    <p:extLst>
      <p:ext uri="{BB962C8B-B14F-4D97-AF65-F5344CB8AC3E}">
        <p14:creationId xmlns:p14="http://schemas.microsoft.com/office/powerpoint/2010/main" val="3313658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B5B36B0-D73E-4FB2-95AC-A89414E58170}" type="slidenum">
              <a:rPr lang="en-US" smtClean="0"/>
              <a:pPr>
                <a:defRPr/>
              </a:pPr>
              <a:t>‹#›</a:t>
            </a:fld>
            <a:endParaRPr lang="en-US"/>
          </a:p>
        </p:txBody>
      </p:sp>
    </p:spTree>
    <p:extLst>
      <p:ext uri="{BB962C8B-B14F-4D97-AF65-F5344CB8AC3E}">
        <p14:creationId xmlns:p14="http://schemas.microsoft.com/office/powerpoint/2010/main" val="51827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521717-3467-411E-AB34-B66F81A3775F}" type="slidenum">
              <a:rPr lang="en-US" smtClean="0"/>
              <a:pPr>
                <a:defRPr/>
              </a:pPr>
              <a:t>‹#›</a:t>
            </a:fld>
            <a:endParaRPr lang="en-US"/>
          </a:p>
        </p:txBody>
      </p:sp>
    </p:spTree>
    <p:extLst>
      <p:ext uri="{BB962C8B-B14F-4D97-AF65-F5344CB8AC3E}">
        <p14:creationId xmlns:p14="http://schemas.microsoft.com/office/powerpoint/2010/main" val="314394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3" name="Picture 2" descr="Woman in front of Low Library with left arm on hip and one fist up in the air in a victory pose">
            <a:extLst>
              <a:ext uri="{FF2B5EF4-FFF2-40B4-BE49-F238E27FC236}">
                <a16:creationId xmlns:a16="http://schemas.microsoft.com/office/drawing/2014/main" id="{062D55E5-F85D-124F-B14C-5AD08B6AA6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54"/>
          <a:stretch/>
        </p:blipFill>
        <p:spPr>
          <a:xfrm>
            <a:off x="-10160" y="-172394"/>
            <a:ext cx="12243936" cy="6611112"/>
          </a:xfrm>
          <a:prstGeom prst="rect">
            <a:avLst/>
          </a:prstGeom>
        </p:spPr>
      </p:pic>
      <p:sp>
        <p:nvSpPr>
          <p:cNvPr id="4" name="Rectangle 3">
            <a:extLst>
              <a:ext uri="{FF2B5EF4-FFF2-40B4-BE49-F238E27FC236}">
                <a16:creationId xmlns:a16="http://schemas.microsoft.com/office/drawing/2014/main" id="{60F08762-6927-7648-A9C9-4C7789DE1557}"/>
              </a:ext>
            </a:extLst>
          </p:cNvPr>
          <p:cNvSpPr/>
          <p:nvPr userDrawn="1"/>
        </p:nvSpPr>
        <p:spPr>
          <a:xfrm>
            <a:off x="-4993" y="3606618"/>
            <a:ext cx="12196994" cy="281178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520743" y="5012508"/>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520743" y="3957047"/>
            <a:ext cx="11137900" cy="998538"/>
          </a:xfrm>
        </p:spPr>
        <p:txBody>
          <a:bodyPr>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520743" y="5465399"/>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520743" y="5918290"/>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392847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with Logo">
    <p:spTree>
      <p:nvGrpSpPr>
        <p:cNvPr id="1" name=""/>
        <p:cNvGrpSpPr/>
        <p:nvPr/>
      </p:nvGrpSpPr>
      <p:grpSpPr>
        <a:xfrm>
          <a:off x="0" y="0"/>
          <a:ext cx="0" cy="0"/>
          <a:chOff x="0" y="0"/>
          <a:chExt cx="0" cy="0"/>
        </a:xfrm>
      </p:grpSpPr>
      <p:pic>
        <p:nvPicPr>
          <p:cNvPr id="9" name="Picture 8" descr="Student wearing back pack walking through doors of John Jay Hall">
            <a:extLst>
              <a:ext uri="{FF2B5EF4-FFF2-40B4-BE49-F238E27FC236}">
                <a16:creationId xmlns:a16="http://schemas.microsoft.com/office/drawing/2014/main" id="{F6EA7712-FB11-624C-ACBA-6A4A3DB10A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616" y="-60962"/>
            <a:ext cx="12204615" cy="6507481"/>
          </a:xfrm>
          <a:prstGeom prst="rect">
            <a:avLst/>
          </a:prstGeom>
        </p:spPr>
      </p:pic>
      <p:sp>
        <p:nvSpPr>
          <p:cNvPr id="4" name="Rectangle 3">
            <a:extLst>
              <a:ext uri="{FF2B5EF4-FFF2-40B4-BE49-F238E27FC236}">
                <a16:creationId xmlns:a16="http://schemas.microsoft.com/office/drawing/2014/main" id="{60F08762-6927-7648-A9C9-4C7789DE1557}"/>
              </a:ext>
            </a:extLst>
          </p:cNvPr>
          <p:cNvSpPr/>
          <p:nvPr userDrawn="1"/>
        </p:nvSpPr>
        <p:spPr>
          <a:xfrm>
            <a:off x="1" y="3624581"/>
            <a:ext cx="12192000" cy="281178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520743" y="5012508"/>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520743" y="3957047"/>
            <a:ext cx="11137900" cy="998538"/>
          </a:xfrm>
        </p:spPr>
        <p:txBody>
          <a:bodyPr>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520743" y="5465399"/>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520743" y="5918290"/>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1382045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with Logo">
    <p:spTree>
      <p:nvGrpSpPr>
        <p:cNvPr id="1" name=""/>
        <p:cNvGrpSpPr/>
        <p:nvPr/>
      </p:nvGrpSpPr>
      <p:grpSpPr>
        <a:xfrm>
          <a:off x="0" y="0"/>
          <a:ext cx="0" cy="0"/>
          <a:chOff x="0" y="0"/>
          <a:chExt cx="0" cy="0"/>
        </a:xfrm>
      </p:grpSpPr>
      <p:pic>
        <p:nvPicPr>
          <p:cNvPr id="7" name="Picture 6" descr="Photo of people walking along college walk in the fall">
            <a:extLst>
              <a:ext uri="{FF2B5EF4-FFF2-40B4-BE49-F238E27FC236}">
                <a16:creationId xmlns:a16="http://schemas.microsoft.com/office/drawing/2014/main" id="{77DBB11B-BBC4-B74E-B1FD-C08B07CBF8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0960"/>
            <a:ext cx="12191999" cy="6507481"/>
          </a:xfrm>
          <a:prstGeom prst="rect">
            <a:avLst/>
          </a:prstGeom>
        </p:spPr>
      </p:pic>
      <p:sp>
        <p:nvSpPr>
          <p:cNvPr id="4" name="Rectangle 3">
            <a:extLst>
              <a:ext uri="{FF2B5EF4-FFF2-40B4-BE49-F238E27FC236}">
                <a16:creationId xmlns:a16="http://schemas.microsoft.com/office/drawing/2014/main" id="{60F08762-6927-7648-A9C9-4C7789DE1557}"/>
              </a:ext>
            </a:extLst>
          </p:cNvPr>
          <p:cNvSpPr/>
          <p:nvPr userDrawn="1"/>
        </p:nvSpPr>
        <p:spPr>
          <a:xfrm>
            <a:off x="1" y="3624581"/>
            <a:ext cx="12192000" cy="281178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520743" y="5012508"/>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520743" y="3957047"/>
            <a:ext cx="11137900" cy="998538"/>
          </a:xfrm>
        </p:spPr>
        <p:txBody>
          <a:bodyPr>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520743" y="5465399"/>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520743" y="5918290"/>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3813419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with Logo">
    <p:spTree>
      <p:nvGrpSpPr>
        <p:cNvPr id="1" name=""/>
        <p:cNvGrpSpPr/>
        <p:nvPr/>
      </p:nvGrpSpPr>
      <p:grpSpPr>
        <a:xfrm>
          <a:off x="0" y="0"/>
          <a:ext cx="0" cy="0"/>
          <a:chOff x="0" y="0"/>
          <a:chExt cx="0" cy="0"/>
        </a:xfrm>
      </p:grpSpPr>
      <p:pic>
        <p:nvPicPr>
          <p:cNvPr id="3" name="Picture 2" descr="Four individuals engaged in conversation around a table">
            <a:extLst>
              <a:ext uri="{FF2B5EF4-FFF2-40B4-BE49-F238E27FC236}">
                <a16:creationId xmlns:a16="http://schemas.microsoft.com/office/drawing/2014/main" id="{F9C95278-48BE-0143-B426-FE3445FBA9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7" y="-64326"/>
            <a:ext cx="12198307" cy="6510848"/>
          </a:xfrm>
          <a:prstGeom prst="rect">
            <a:avLst/>
          </a:prstGeom>
        </p:spPr>
      </p:pic>
      <p:sp>
        <p:nvSpPr>
          <p:cNvPr id="4" name="Rectangle 3">
            <a:extLst>
              <a:ext uri="{FF2B5EF4-FFF2-40B4-BE49-F238E27FC236}">
                <a16:creationId xmlns:a16="http://schemas.microsoft.com/office/drawing/2014/main" id="{60F08762-6927-7648-A9C9-4C7789DE1557}"/>
              </a:ext>
            </a:extLst>
          </p:cNvPr>
          <p:cNvSpPr/>
          <p:nvPr userDrawn="1"/>
        </p:nvSpPr>
        <p:spPr>
          <a:xfrm>
            <a:off x="0" y="3624581"/>
            <a:ext cx="12192000" cy="281178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520743" y="5012508"/>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520743" y="3957047"/>
            <a:ext cx="11137900" cy="998538"/>
          </a:xfrm>
        </p:spPr>
        <p:txBody>
          <a:bodyPr>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520743" y="5465399"/>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520743" y="5918290"/>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2508409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with Logo">
    <p:spTree>
      <p:nvGrpSpPr>
        <p:cNvPr id="1" name=""/>
        <p:cNvGrpSpPr/>
        <p:nvPr/>
      </p:nvGrpSpPr>
      <p:grpSpPr>
        <a:xfrm>
          <a:off x="0" y="0"/>
          <a:ext cx="0" cy="0"/>
          <a:chOff x="0" y="0"/>
          <a:chExt cx="0" cy="0"/>
        </a:xfrm>
      </p:grpSpPr>
      <p:pic>
        <p:nvPicPr>
          <p:cNvPr id="5" name="Picture 4" descr="Person being handed Sexual Violence Response brochures">
            <a:extLst>
              <a:ext uri="{FF2B5EF4-FFF2-40B4-BE49-F238E27FC236}">
                <a16:creationId xmlns:a16="http://schemas.microsoft.com/office/drawing/2014/main" id="{0C3F5C54-A99D-914D-BAD3-03C120998F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4598"/>
          <a:stretch/>
        </p:blipFill>
        <p:spPr>
          <a:xfrm>
            <a:off x="-12616" y="-1689889"/>
            <a:ext cx="12204615" cy="8136410"/>
          </a:xfrm>
          <a:prstGeom prst="rect">
            <a:avLst/>
          </a:prstGeom>
        </p:spPr>
      </p:pic>
      <p:sp>
        <p:nvSpPr>
          <p:cNvPr id="4" name="Rectangle 3">
            <a:extLst>
              <a:ext uri="{FF2B5EF4-FFF2-40B4-BE49-F238E27FC236}">
                <a16:creationId xmlns:a16="http://schemas.microsoft.com/office/drawing/2014/main" id="{60F08762-6927-7648-A9C9-4C7789DE1557}"/>
              </a:ext>
            </a:extLst>
          </p:cNvPr>
          <p:cNvSpPr/>
          <p:nvPr userDrawn="1"/>
        </p:nvSpPr>
        <p:spPr>
          <a:xfrm>
            <a:off x="0" y="3634741"/>
            <a:ext cx="12192000" cy="281178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520743" y="5012508"/>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520743" y="3957047"/>
            <a:ext cx="11137900" cy="998538"/>
          </a:xfrm>
        </p:spPr>
        <p:txBody>
          <a:bodyPr>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520743" y="5465399"/>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520743" y="5918290"/>
            <a:ext cx="11137900" cy="431800"/>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3349617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lank with Log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13DB77-E2CA-F044-993D-1A531F4BFBD1}"/>
              </a:ext>
            </a:extLst>
          </p:cNvPr>
          <p:cNvSpPr>
            <a:spLocks noGrp="1"/>
          </p:cNvSpPr>
          <p:nvPr>
            <p:ph type="pic" sz="quarter" idx="14" hasCustomPrompt="1"/>
          </p:nvPr>
        </p:nvSpPr>
        <p:spPr>
          <a:xfrm>
            <a:off x="0" y="0"/>
            <a:ext cx="12192000" cy="6452874"/>
          </a:xfrm>
        </p:spPr>
        <p:txBody>
          <a:bodyPr/>
          <a:lstStyle>
            <a:lvl1pPr marL="0" indent="0">
              <a:buNone/>
              <a:defRPr/>
            </a:lvl1pPr>
          </a:lstStyle>
          <a:p>
            <a:r>
              <a:rPr lang="en-US" dirty="0"/>
              <a:t>Add your own photo</a:t>
            </a:r>
          </a:p>
        </p:txBody>
      </p:sp>
      <p:sp>
        <p:nvSpPr>
          <p:cNvPr id="12" name="Text Placeholder 11">
            <a:extLst>
              <a:ext uri="{FF2B5EF4-FFF2-40B4-BE49-F238E27FC236}">
                <a16:creationId xmlns:a16="http://schemas.microsoft.com/office/drawing/2014/main" id="{DEA82CC1-A17B-A84D-8355-AE5645189276}"/>
              </a:ext>
            </a:extLst>
          </p:cNvPr>
          <p:cNvSpPr>
            <a:spLocks noGrp="1"/>
          </p:cNvSpPr>
          <p:nvPr>
            <p:ph type="body" sz="quarter" idx="10" hasCustomPrompt="1"/>
          </p:nvPr>
        </p:nvSpPr>
        <p:spPr>
          <a:xfrm>
            <a:off x="0" y="5051507"/>
            <a:ext cx="12192000" cy="431800"/>
          </a:xfrm>
          <a:solidFill>
            <a:srgbClr val="FFFFFF">
              <a:alpha val="40000"/>
            </a:srgbClr>
          </a:solidFill>
        </p:spPr>
        <p:txBody>
          <a:bodyPr lIns="64008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11">
            <a:extLst>
              <a:ext uri="{FF2B5EF4-FFF2-40B4-BE49-F238E27FC236}">
                <a16:creationId xmlns:a16="http://schemas.microsoft.com/office/drawing/2014/main" id="{250A75E5-AA9F-044F-9785-220922C2CFD9}"/>
              </a:ext>
            </a:extLst>
          </p:cNvPr>
          <p:cNvSpPr>
            <a:spLocks noGrp="1"/>
          </p:cNvSpPr>
          <p:nvPr>
            <p:ph type="body" sz="quarter" idx="11" hasCustomPrompt="1"/>
          </p:nvPr>
        </p:nvSpPr>
        <p:spPr>
          <a:xfrm>
            <a:off x="0" y="3688487"/>
            <a:ext cx="12192000" cy="1363146"/>
          </a:xfrm>
          <a:solidFill>
            <a:srgbClr val="FFFFFF">
              <a:alpha val="40000"/>
            </a:srgbClr>
          </a:solidFill>
        </p:spPr>
        <p:txBody>
          <a:bodyPr lIns="640080" rIns="182880" anchor="ctr" anchorCtr="0">
            <a:normAutofit/>
          </a:bodyPr>
          <a:lstStyle>
            <a:lvl1pPr marL="0" indent="0">
              <a:buNone/>
              <a:defRPr sz="5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4" name="Text Placeholder 11">
            <a:extLst>
              <a:ext uri="{FF2B5EF4-FFF2-40B4-BE49-F238E27FC236}">
                <a16:creationId xmlns:a16="http://schemas.microsoft.com/office/drawing/2014/main" id="{96984473-A624-524C-818C-1740CFB4B099}"/>
              </a:ext>
            </a:extLst>
          </p:cNvPr>
          <p:cNvSpPr>
            <a:spLocks noGrp="1"/>
          </p:cNvSpPr>
          <p:nvPr>
            <p:ph type="body" sz="quarter" idx="12" hasCustomPrompt="1"/>
          </p:nvPr>
        </p:nvSpPr>
        <p:spPr>
          <a:xfrm>
            <a:off x="0" y="5483307"/>
            <a:ext cx="12192000" cy="473982"/>
          </a:xfrm>
          <a:solidFill>
            <a:srgbClr val="FFFFFF">
              <a:alpha val="40000"/>
            </a:srgbClr>
          </a:solidFill>
        </p:spPr>
        <p:txBody>
          <a:bodyPr lIns="64008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Title, Optional: Unit</a:t>
            </a:r>
          </a:p>
        </p:txBody>
      </p:sp>
      <p:sp>
        <p:nvSpPr>
          <p:cNvPr id="15" name="Text Placeholder 11">
            <a:extLst>
              <a:ext uri="{FF2B5EF4-FFF2-40B4-BE49-F238E27FC236}">
                <a16:creationId xmlns:a16="http://schemas.microsoft.com/office/drawing/2014/main" id="{32E33187-829F-3F4A-97BD-E4BECA723F16}"/>
              </a:ext>
            </a:extLst>
          </p:cNvPr>
          <p:cNvSpPr>
            <a:spLocks noGrp="1"/>
          </p:cNvSpPr>
          <p:nvPr>
            <p:ph type="body" sz="quarter" idx="13" hasCustomPrompt="1"/>
          </p:nvPr>
        </p:nvSpPr>
        <p:spPr>
          <a:xfrm>
            <a:off x="0" y="5959518"/>
            <a:ext cx="12192000" cy="493356"/>
          </a:xfrm>
          <a:solidFill>
            <a:srgbClr val="FFFFFF">
              <a:alpha val="40000"/>
            </a:srgbClr>
          </a:solidFill>
        </p:spPr>
        <p:txBody>
          <a:bodyPr lIns="64008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Month, ##, 20##</a:t>
            </a:r>
          </a:p>
        </p:txBody>
      </p:sp>
    </p:spTree>
    <p:extLst>
      <p:ext uri="{BB962C8B-B14F-4D97-AF65-F5344CB8AC3E}">
        <p14:creationId xmlns:p14="http://schemas.microsoft.com/office/powerpoint/2010/main" val="2655019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3355AC-85DB-9142-902A-6ED3630CEF3F}"/>
              </a:ext>
            </a:extLst>
          </p:cNvPr>
          <p:cNvSpPr/>
          <p:nvPr userDrawn="1"/>
        </p:nvSpPr>
        <p:spPr>
          <a:xfrm>
            <a:off x="0" y="6226233"/>
            <a:ext cx="12192000"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BD43B0-440D-9842-A8B1-EC0A67C4D8AC}"/>
              </a:ext>
            </a:extLst>
          </p:cNvPr>
          <p:cNvSpPr/>
          <p:nvPr userDrawn="1"/>
        </p:nvSpPr>
        <p:spPr>
          <a:xfrm>
            <a:off x="-12702" y="6448375"/>
            <a:ext cx="12216384" cy="425515"/>
          </a:xfrm>
          <a:prstGeom prst="rect">
            <a:avLst/>
          </a:prstGeom>
          <a:solidFill>
            <a:srgbClr val="2E5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D111F45-C537-1C42-86F5-CCEB8F6AA9C3}"/>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86276" y="6038917"/>
            <a:ext cx="2171464" cy="1221448"/>
          </a:xfrm>
          <a:prstGeom prst="rect">
            <a:avLst/>
          </a:prstGeom>
        </p:spPr>
      </p:pic>
      <p:sp>
        <p:nvSpPr>
          <p:cNvPr id="4" name="Text Placeholder 3">
            <a:extLst>
              <a:ext uri="{FF2B5EF4-FFF2-40B4-BE49-F238E27FC236}">
                <a16:creationId xmlns:a16="http://schemas.microsoft.com/office/drawing/2014/main" id="{708725CC-8444-3646-BE63-088F63766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Title Placeholder 6">
            <a:extLst>
              <a:ext uri="{FF2B5EF4-FFF2-40B4-BE49-F238E27FC236}">
                <a16:creationId xmlns:a16="http://schemas.microsoft.com/office/drawing/2014/main" id="{14121B42-4BB0-D341-91D0-1F79BD109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383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8" r:id="rId3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rgbClr val="2E55A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1401417"/>
            <a:ext cx="4389120" cy="7504043"/>
          </a:xfrm>
        </p:spPr>
        <p:txBody>
          <a:bodyPr vert="horz" lIns="91440" tIns="45720" rIns="91440" bIns="45720" rtlCol="0" anchor="ctr">
            <a:normAutofit/>
          </a:bodyPr>
          <a:lstStyle/>
          <a:p>
            <a:pPr algn="ctr">
              <a:lnSpc>
                <a:spcPct val="108000"/>
              </a:lnSpc>
              <a:spcBef>
                <a:spcPts val="600"/>
              </a:spcBef>
            </a:pPr>
            <a:br>
              <a:rPr lang="en-US" sz="3600" dirty="0"/>
            </a:br>
            <a:br>
              <a:rPr lang="en-US" sz="3600" dirty="0"/>
            </a:br>
            <a:br>
              <a:rPr lang="en-US" sz="3600" dirty="0"/>
            </a:br>
            <a:r>
              <a:rPr lang="en-US" sz="2800" dirty="0"/>
              <a:t>Introduction to CPS</a:t>
            </a:r>
            <a:br>
              <a:rPr lang="en-US" sz="2800" dirty="0"/>
            </a:br>
            <a:r>
              <a:rPr lang="en-US" sz="2800" dirty="0"/>
              <a:t>_______</a:t>
            </a:r>
            <a:br>
              <a:rPr lang="en-US" sz="2800" dirty="0"/>
            </a:br>
            <a:br>
              <a:rPr lang="en-US" sz="2800" dirty="0"/>
            </a:br>
            <a:r>
              <a:rPr lang="en-US" sz="2800" dirty="0"/>
              <a:t>Wellness And Stress Management </a:t>
            </a:r>
            <a:br>
              <a:rPr lang="en-US" sz="3100" dirty="0"/>
            </a:br>
            <a:br>
              <a:rPr lang="en-US" kern="1200" dirty="0">
                <a:latin typeface="+mj-lt"/>
                <a:ea typeface="+mj-ea"/>
                <a:cs typeface="+mj-cs"/>
              </a:rPr>
            </a:br>
            <a:br>
              <a:rPr lang="en-US" sz="2800" dirty="0"/>
            </a:br>
            <a:r>
              <a:rPr lang="en-US" sz="1400" dirty="0"/>
              <a:t>Anne Goldfield, Ph.D.</a:t>
            </a:r>
            <a:br>
              <a:rPr lang="en-US" sz="1400" dirty="0"/>
            </a:br>
            <a:r>
              <a:rPr lang="en-US" sz="1400" dirty="0"/>
              <a:t>Associate Director for</a:t>
            </a:r>
            <a:br>
              <a:rPr lang="en-US" sz="1400" dirty="0"/>
            </a:br>
            <a:r>
              <a:rPr lang="en-US" sz="1400" dirty="0"/>
              <a:t>Outreach and Community Response, </a:t>
            </a:r>
            <a:br>
              <a:rPr lang="en-US" sz="1400" dirty="0"/>
            </a:br>
            <a:r>
              <a:rPr lang="en-US" sz="1400" dirty="0"/>
              <a:t>Counseling and Psychological Services</a:t>
            </a:r>
            <a:br>
              <a:rPr lang="en-US" sz="1400" dirty="0"/>
            </a:br>
            <a:br>
              <a:rPr lang="en-US" sz="1400" dirty="0"/>
            </a:br>
            <a:r>
              <a:rPr lang="en-US" sz="1400" dirty="0"/>
              <a:t>https://</a:t>
            </a:r>
            <a:r>
              <a:rPr lang="en-US" sz="1400" dirty="0" err="1"/>
              <a:t>health.columbia.edu</a:t>
            </a:r>
            <a:r>
              <a:rPr lang="en-US" sz="1400" dirty="0"/>
              <a:t>/content/counseling-and-psychological-services</a:t>
            </a:r>
            <a:br>
              <a:rPr lang="en-US" sz="1400" dirty="0"/>
            </a:br>
            <a:endParaRPr lang="en-US" sz="1400" kern="1200" dirty="0"/>
          </a:p>
        </p:txBody>
      </p:sp>
      <p:pic>
        <p:nvPicPr>
          <p:cNvPr id="3074" name="Picture 2" descr="College Walk | Event Management">
            <a:extLst>
              <a:ext uri="{FF2B5EF4-FFF2-40B4-BE49-F238E27FC236}">
                <a16:creationId xmlns:a16="http://schemas.microsoft.com/office/drawing/2014/main" id="{71F79323-BBC5-544B-B66E-0433AF72DA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04" r="13744" b="-2"/>
          <a:stretch/>
        </p:blipFill>
        <p:spPr bwMode="auto">
          <a:xfrm>
            <a:off x="5715000" y="822960"/>
            <a:ext cx="5678424" cy="5184648"/>
          </a:xfrm>
          <a:prstGeom prst="rect">
            <a:avLst/>
          </a:prstGeom>
          <a:solidFill>
            <a:srgbClr val="FFFFFF"/>
          </a:solidFill>
        </p:spPr>
      </p:pic>
      <p:sp>
        <p:nvSpPr>
          <p:cNvPr id="7" name="TextBox 6"/>
          <p:cNvSpPr txBox="1"/>
          <p:nvPr/>
        </p:nvSpPr>
        <p:spPr>
          <a:xfrm>
            <a:off x="1024128" y="3170583"/>
            <a:ext cx="4389120" cy="208721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8000"/>
              </a:lnSpc>
              <a:spcBef>
                <a:spcPts val="600"/>
              </a:spcBef>
              <a:spcAft>
                <a:spcPts val="0"/>
              </a:spcAft>
              <a:buClrTx/>
              <a:buSzTx/>
              <a:buFontTx/>
              <a:buNone/>
              <a:tabLst/>
              <a:defRPr/>
            </a:pPr>
            <a:endParaRPr kumimoji="0" lang="en-US" sz="2200" b="0" i="0" u="none" strike="noStrike" kern="1200" cap="none" spc="0" normalizeH="0" baseline="0" noProof="0" dirty="0">
              <a:ln>
                <a:noFill/>
              </a:ln>
              <a:solidFill>
                <a:srgbClr val="2E55A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5520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6D22-014C-CE4F-924E-20B86EB1B5DE}"/>
              </a:ext>
            </a:extLst>
          </p:cNvPr>
          <p:cNvSpPr>
            <a:spLocks noGrp="1"/>
          </p:cNvSpPr>
          <p:nvPr>
            <p:ph type="title"/>
          </p:nvPr>
        </p:nvSpPr>
        <p:spPr>
          <a:xfrm>
            <a:off x="964787" y="188843"/>
            <a:ext cx="3239465" cy="4154557"/>
          </a:xfrm>
        </p:spPr>
        <p:txBody>
          <a:bodyPr>
            <a:normAutofit/>
          </a:bodyPr>
          <a:lstStyle/>
          <a:p>
            <a:pPr algn="r"/>
            <a:r>
              <a:rPr lang="en-US" sz="2800" dirty="0">
                <a:solidFill>
                  <a:schemeClr val="accent1"/>
                </a:solidFill>
              </a:rPr>
              <a:t>Concerns that bring students </a:t>
            </a:r>
            <a:br>
              <a:rPr lang="en-US" sz="2800" dirty="0">
                <a:solidFill>
                  <a:schemeClr val="accent1"/>
                </a:solidFill>
              </a:rPr>
            </a:br>
            <a:r>
              <a:rPr lang="en-US" sz="2800" dirty="0">
                <a:solidFill>
                  <a:schemeClr val="accent1"/>
                </a:solidFill>
              </a:rPr>
              <a:t>to CPS</a:t>
            </a:r>
          </a:p>
        </p:txBody>
      </p:sp>
      <p:sp>
        <p:nvSpPr>
          <p:cNvPr id="3" name="Content Placeholder 2">
            <a:extLst>
              <a:ext uri="{FF2B5EF4-FFF2-40B4-BE49-F238E27FC236}">
                <a16:creationId xmlns:a16="http://schemas.microsoft.com/office/drawing/2014/main" id="{ED443F2B-0DAD-304F-862B-7DF0276BA1F8}"/>
              </a:ext>
            </a:extLst>
          </p:cNvPr>
          <p:cNvSpPr>
            <a:spLocks noGrp="1"/>
          </p:cNvSpPr>
          <p:nvPr>
            <p:ph idx="1"/>
          </p:nvPr>
        </p:nvSpPr>
        <p:spPr>
          <a:xfrm>
            <a:off x="4911516" y="2643809"/>
            <a:ext cx="6723029" cy="2952658"/>
          </a:xfrm>
        </p:spPr>
        <p:txBody>
          <a:bodyPr numCol="2" anchor="ctr">
            <a:normAutofit/>
          </a:bodyPr>
          <a:lstStyle/>
          <a:p>
            <a:pPr marL="287338" indent="-287338">
              <a:buFont typeface="Arial" panose="020B0604020202020204" pitchFamily="34" charset="0"/>
              <a:buChar char="•"/>
            </a:pPr>
            <a:r>
              <a:rPr lang="en-US" sz="2000" dirty="0">
                <a:solidFill>
                  <a:srgbClr val="2E55A5"/>
                </a:solidFill>
              </a:rPr>
              <a:t>Anxiety</a:t>
            </a:r>
          </a:p>
          <a:p>
            <a:pPr marL="287338" indent="-287338">
              <a:buFont typeface="Arial" panose="020B0604020202020204" pitchFamily="34" charset="0"/>
              <a:buChar char="•"/>
            </a:pPr>
            <a:r>
              <a:rPr lang="en-US" sz="2000" dirty="0">
                <a:solidFill>
                  <a:srgbClr val="2E55A5"/>
                </a:solidFill>
              </a:rPr>
              <a:t>Depression</a:t>
            </a:r>
          </a:p>
          <a:p>
            <a:pPr marL="287338" indent="-287338">
              <a:buFont typeface="Arial" panose="020B0604020202020204" pitchFamily="34" charset="0"/>
              <a:buChar char="•"/>
            </a:pPr>
            <a:r>
              <a:rPr lang="en-US" sz="2000" dirty="0">
                <a:solidFill>
                  <a:srgbClr val="2E55A5"/>
                </a:solidFill>
              </a:rPr>
              <a:t>Social isolation</a:t>
            </a:r>
          </a:p>
          <a:p>
            <a:pPr marL="287338" indent="-287338">
              <a:buFont typeface="Arial" panose="020B0604020202020204" pitchFamily="34" charset="0"/>
              <a:buChar char="•"/>
            </a:pPr>
            <a:r>
              <a:rPr lang="en-US" sz="2000" dirty="0">
                <a:solidFill>
                  <a:srgbClr val="2E55A5"/>
                </a:solidFill>
              </a:rPr>
              <a:t>Sleep disturbance</a:t>
            </a:r>
          </a:p>
          <a:p>
            <a:pPr marL="287338" indent="-287338">
              <a:buFont typeface="Arial" panose="020B0604020202020204" pitchFamily="34" charset="0"/>
              <a:buChar char="•"/>
            </a:pPr>
            <a:r>
              <a:rPr lang="en-US" sz="2000" dirty="0">
                <a:solidFill>
                  <a:srgbClr val="2E55A5"/>
                </a:solidFill>
              </a:rPr>
              <a:t>Frequent crying </a:t>
            </a:r>
          </a:p>
          <a:p>
            <a:pPr marL="287338" indent="-287338">
              <a:buFont typeface="Arial" panose="020B0604020202020204" pitchFamily="34" charset="0"/>
              <a:buChar char="•"/>
            </a:pPr>
            <a:r>
              <a:rPr lang="en-US" sz="2000" dirty="0">
                <a:solidFill>
                  <a:srgbClr val="2E55A5"/>
                </a:solidFill>
              </a:rPr>
              <a:t>Relationship difficulties </a:t>
            </a:r>
          </a:p>
          <a:p>
            <a:pPr marL="287338" indent="-287338">
              <a:buFont typeface="Arial" panose="020B0604020202020204" pitchFamily="34" charset="0"/>
              <a:buChar char="•"/>
            </a:pPr>
            <a:r>
              <a:rPr lang="en-US" sz="2000" dirty="0">
                <a:solidFill>
                  <a:srgbClr val="2E55A5"/>
                </a:solidFill>
              </a:rPr>
              <a:t>Body image issues</a:t>
            </a:r>
          </a:p>
          <a:p>
            <a:pPr marL="287338" indent="-287338">
              <a:buFont typeface="Arial" panose="020B0604020202020204" pitchFamily="34" charset="0"/>
              <a:buChar char="•"/>
            </a:pPr>
            <a:r>
              <a:rPr lang="en-US" sz="2000" dirty="0">
                <a:solidFill>
                  <a:srgbClr val="2E55A5"/>
                </a:solidFill>
              </a:rPr>
              <a:t>Substance use</a:t>
            </a:r>
          </a:p>
          <a:p>
            <a:pPr marL="287338" indent="-287338">
              <a:buFont typeface="Arial" panose="020B0604020202020204" pitchFamily="34" charset="0"/>
              <a:buChar char="•"/>
            </a:pPr>
            <a:r>
              <a:rPr lang="en-US" sz="2000" dirty="0">
                <a:solidFill>
                  <a:srgbClr val="2E55A5"/>
                </a:solidFill>
              </a:rPr>
              <a:t>Time management problems</a:t>
            </a:r>
          </a:p>
          <a:p>
            <a:pPr marL="287338" indent="-287338">
              <a:buFont typeface="Arial" panose="020B0604020202020204" pitchFamily="34" charset="0"/>
              <a:buChar char="•"/>
            </a:pPr>
            <a:r>
              <a:rPr lang="en-US" sz="2000" dirty="0">
                <a:solidFill>
                  <a:srgbClr val="2E55A5"/>
                </a:solidFill>
              </a:rPr>
              <a:t>Suicidal thoughts</a:t>
            </a:r>
          </a:p>
        </p:txBody>
      </p:sp>
      <p:sp>
        <p:nvSpPr>
          <p:cNvPr id="7" name="TextBox 6">
            <a:extLst>
              <a:ext uri="{FF2B5EF4-FFF2-40B4-BE49-F238E27FC236}">
                <a16:creationId xmlns:a16="http://schemas.microsoft.com/office/drawing/2014/main" id="{0FA9D0C0-2C38-49CD-83A0-50A2A8EA4DD5}"/>
              </a:ext>
            </a:extLst>
          </p:cNvPr>
          <p:cNvSpPr txBox="1"/>
          <p:nvPr/>
        </p:nvSpPr>
        <p:spPr>
          <a:xfrm>
            <a:off x="4721087" y="1053548"/>
            <a:ext cx="6286429" cy="1631216"/>
          </a:xfrm>
          <a:prstGeom prst="rect">
            <a:avLst/>
          </a:prstGeom>
          <a:noFill/>
        </p:spPr>
        <p:txBody>
          <a:bodyPr wrap="square">
            <a:spAutoFit/>
          </a:bodyPr>
          <a:lstStyle/>
          <a:p>
            <a:pPr marL="287338" marR="0" lvl="0" indent="-287338" algn="l" defTabSz="914400" rtl="0" eaLnBrk="1" fontAlgn="auto" latinLnBrk="0" hangingPunct="1">
              <a:lnSpc>
                <a:spcPct val="100000"/>
              </a:lnSpc>
              <a:spcBef>
                <a:spcPts val="0"/>
              </a:spcBef>
              <a:spcAft>
                <a:spcPts val="0"/>
              </a:spcAft>
              <a:buClr>
                <a:srgbClr val="4A66A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E55A5"/>
                </a:solidFill>
                <a:effectLst/>
                <a:uLnTx/>
                <a:uFillTx/>
                <a:latin typeface="Arial" panose="020B0604020202020204"/>
                <a:ea typeface="+mn-ea"/>
                <a:cs typeface="+mn-cs"/>
              </a:rPr>
              <a:t>Being in a state of emotional distress</a:t>
            </a:r>
          </a:p>
          <a:p>
            <a:pPr marL="287338" marR="0" lvl="0" indent="-287338" algn="l" defTabSz="914400" rtl="0" eaLnBrk="1" fontAlgn="auto" latinLnBrk="0" hangingPunct="1">
              <a:lnSpc>
                <a:spcPct val="100000"/>
              </a:lnSpc>
              <a:spcBef>
                <a:spcPts val="0"/>
              </a:spcBef>
              <a:spcAft>
                <a:spcPts val="0"/>
              </a:spcAft>
              <a:buClr>
                <a:srgbClr val="4A66AC"/>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E55A5"/>
                </a:solidFill>
                <a:effectLst/>
                <a:uLnTx/>
                <a:uFillTx/>
                <a:latin typeface="Arial" panose="020B0604020202020204"/>
                <a:ea typeface="+mn-ea"/>
                <a:cs typeface="+mn-cs"/>
              </a:rPr>
              <a:t>Having difficulty coping with life or school</a:t>
            </a:r>
          </a:p>
          <a:p>
            <a:pPr marL="287338" marR="0" lvl="0" indent="-287338" algn="l" defTabSz="914400" rtl="0" eaLnBrk="1" fontAlgn="auto" latinLnBrk="0" hangingPunct="1">
              <a:lnSpc>
                <a:spcPct val="100000"/>
              </a:lnSpc>
              <a:spcBef>
                <a:spcPts val="0"/>
              </a:spcBef>
              <a:spcAft>
                <a:spcPts val="0"/>
              </a:spcAft>
              <a:buClr>
                <a:srgbClr val="4A66A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E55A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4A66AC"/>
              </a:buClr>
              <a:buSzTx/>
              <a:buFontTx/>
              <a:buNone/>
              <a:tabLst/>
              <a:defRPr/>
            </a:pPr>
            <a:r>
              <a:rPr kumimoji="0" lang="en-US" sz="2000" b="0" i="0" u="none" strike="noStrike" kern="1200" cap="none" spc="0" normalizeH="0" baseline="0" noProof="0" dirty="0">
                <a:ln>
                  <a:noFill/>
                </a:ln>
                <a:solidFill>
                  <a:srgbClr val="2E55A5"/>
                </a:solidFill>
                <a:effectLst/>
                <a:uLnTx/>
                <a:uFillTx/>
                <a:latin typeface="Arial" panose="020B0604020202020204"/>
                <a:ea typeface="+mn-ea"/>
                <a:cs typeface="+mn-cs"/>
              </a:rPr>
              <a:t>Experiencing:</a:t>
            </a:r>
          </a:p>
          <a:p>
            <a:pPr marL="287338" marR="0" lvl="0" indent="-287338" algn="l" defTabSz="914400" rtl="0" eaLnBrk="1" fontAlgn="auto" latinLnBrk="0" hangingPunct="1">
              <a:lnSpc>
                <a:spcPct val="100000"/>
              </a:lnSpc>
              <a:spcBef>
                <a:spcPts val="0"/>
              </a:spcBef>
              <a:spcAft>
                <a:spcPts val="0"/>
              </a:spcAft>
              <a:buClr>
                <a:srgbClr val="4A66A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E55A5"/>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64B4B5E0-63F7-884D-95CD-A4E454E390D2}"/>
              </a:ext>
            </a:extLst>
          </p:cNvPr>
          <p:cNvSpPr txBox="1">
            <a:spLocks/>
          </p:cNvSpPr>
          <p:nvPr/>
        </p:nvSpPr>
        <p:spPr>
          <a:xfrm>
            <a:off x="-3700918" y="1381539"/>
            <a:ext cx="2956142" cy="4939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55A5"/>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406CB2"/>
                </a:solidFill>
                <a:effectLst/>
                <a:uLnTx/>
                <a:uFillTx/>
                <a:latin typeface="Arial" panose="020B0604020202020204"/>
                <a:ea typeface="+mj-ea"/>
                <a:cs typeface="+mj-cs"/>
              </a:rPr>
              <a:t>Treatment Helps</a:t>
            </a:r>
            <a:br>
              <a:rPr kumimoji="0" lang="en-US" sz="4400" b="0" i="0" u="none" strike="noStrike" kern="1200" cap="none" spc="0" normalizeH="0" baseline="0" noProof="0">
                <a:ln>
                  <a:noFill/>
                </a:ln>
                <a:solidFill>
                  <a:srgbClr val="406CB2"/>
                </a:solidFill>
                <a:effectLst/>
                <a:uLnTx/>
                <a:uFillTx/>
                <a:latin typeface="Arial" panose="020B0604020202020204"/>
                <a:ea typeface="+mj-ea"/>
                <a:cs typeface="+mj-cs"/>
              </a:rPr>
            </a:br>
            <a:br>
              <a:rPr kumimoji="0" lang="en-US" sz="4400" b="0" i="0" u="none" strike="noStrike" kern="1200" cap="none" spc="0" normalizeH="0" baseline="0" noProof="0">
                <a:ln>
                  <a:noFill/>
                </a:ln>
                <a:solidFill>
                  <a:srgbClr val="406CB2"/>
                </a:solidFill>
                <a:effectLst/>
                <a:uLnTx/>
                <a:uFillTx/>
                <a:latin typeface="Arial" panose="020B0604020202020204"/>
                <a:ea typeface="+mj-ea"/>
                <a:cs typeface="+mj-cs"/>
              </a:rPr>
            </a:br>
            <a:endParaRPr kumimoji="0" lang="en-US" sz="4400" b="0" i="0" u="none" strike="noStrike" kern="1200" cap="none" spc="0" normalizeH="0" baseline="0" noProof="0" dirty="0">
              <a:ln>
                <a:noFill/>
              </a:ln>
              <a:solidFill>
                <a:srgbClr val="406CB2"/>
              </a:solidFill>
              <a:effectLst/>
              <a:uLnTx/>
              <a:uFillTx/>
              <a:latin typeface="Arial" panose="020B0604020202020204"/>
              <a:ea typeface="+mj-ea"/>
              <a:cs typeface="+mj-cs"/>
            </a:endParaRPr>
          </a:p>
        </p:txBody>
      </p:sp>
      <p:pic>
        <p:nvPicPr>
          <p:cNvPr id="6" name="Picture 2" descr="7 Different Types of Therapy—How to Find the Right Therapy for You | Real  Simple">
            <a:extLst>
              <a:ext uri="{FF2B5EF4-FFF2-40B4-BE49-F238E27FC236}">
                <a16:creationId xmlns:a16="http://schemas.microsoft.com/office/drawing/2014/main" id="{4CC9CB61-0990-FD48-A738-F20599073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333750"/>
            <a:ext cx="3911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7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E176-2136-7748-A86B-757BEF6FBD18}"/>
              </a:ext>
            </a:extLst>
          </p:cNvPr>
          <p:cNvSpPr>
            <a:spLocks noGrp="1"/>
          </p:cNvSpPr>
          <p:nvPr>
            <p:ph type="title"/>
          </p:nvPr>
        </p:nvSpPr>
        <p:spPr/>
        <p:txBody>
          <a:bodyPr>
            <a:normAutofit/>
          </a:bodyPr>
          <a:lstStyle/>
          <a:p>
            <a:r>
              <a:rPr lang="en-US" sz="2800" dirty="0">
                <a:solidFill>
                  <a:srgbClr val="406CB2"/>
                </a:solidFill>
              </a:rPr>
              <a:t>Mental Health Treatment Helps</a:t>
            </a:r>
            <a:endParaRPr lang="en-US" sz="2800" dirty="0"/>
          </a:p>
        </p:txBody>
      </p:sp>
      <p:sp>
        <p:nvSpPr>
          <p:cNvPr id="3" name="Content Placeholder 2">
            <a:extLst>
              <a:ext uri="{FF2B5EF4-FFF2-40B4-BE49-F238E27FC236}">
                <a16:creationId xmlns:a16="http://schemas.microsoft.com/office/drawing/2014/main" id="{DAA77D79-E933-0148-8E93-30D89819B3A1}"/>
              </a:ext>
            </a:extLst>
          </p:cNvPr>
          <p:cNvSpPr>
            <a:spLocks noGrp="1"/>
          </p:cNvSpPr>
          <p:nvPr>
            <p:ph idx="1"/>
          </p:nvPr>
        </p:nvSpPr>
        <p:spPr>
          <a:xfrm>
            <a:off x="838200" y="2107095"/>
            <a:ext cx="10515600" cy="4069867"/>
          </a:xfrm>
        </p:spPr>
        <p:txBody>
          <a:bodyPr/>
          <a:lstStyle/>
          <a:p>
            <a:pPr>
              <a:lnSpc>
                <a:spcPct val="100000"/>
              </a:lnSpc>
            </a:pPr>
            <a:r>
              <a:rPr lang="en-US" sz="2400" dirty="0">
                <a:solidFill>
                  <a:schemeClr val="accent3">
                    <a:lumMod val="75000"/>
                  </a:schemeClr>
                </a:solidFill>
              </a:rPr>
              <a:t>Talking with a mental health professional can decrease stress and emotional distress, can strengthen coping skills, and can help to foster resilience. </a:t>
            </a:r>
          </a:p>
          <a:p>
            <a:pPr>
              <a:lnSpc>
                <a:spcPct val="100000"/>
              </a:lnSpc>
            </a:pPr>
            <a:endParaRPr lang="en-US" sz="2400" dirty="0">
              <a:solidFill>
                <a:schemeClr val="accent3">
                  <a:lumMod val="75000"/>
                </a:schemeClr>
              </a:solidFill>
            </a:endParaRPr>
          </a:p>
          <a:p>
            <a:pPr marL="227013" indent="-227013">
              <a:lnSpc>
                <a:spcPct val="100000"/>
              </a:lnSpc>
            </a:pPr>
            <a:r>
              <a:rPr lang="en-US" sz="2400" dirty="0">
                <a:solidFill>
                  <a:schemeClr val="accent3">
                    <a:lumMod val="75000"/>
                  </a:schemeClr>
                </a:solidFill>
              </a:rPr>
              <a:t>Most mental health problems respond well to psychotherapy - sometimes with medication as well - to allow the individual to enjoy a better quality of social life, work life and academic life.  </a:t>
            </a:r>
          </a:p>
          <a:p>
            <a:pPr marL="227013" indent="-227013">
              <a:lnSpc>
                <a:spcPct val="100000"/>
              </a:lnSpc>
            </a:pPr>
            <a:endParaRPr lang="en-US" sz="2400" dirty="0">
              <a:solidFill>
                <a:schemeClr val="accent3">
                  <a:lumMod val="75000"/>
                </a:schemeClr>
              </a:solidFill>
            </a:endParaRPr>
          </a:p>
          <a:p>
            <a:pPr marL="227013" indent="-227013">
              <a:lnSpc>
                <a:spcPct val="100000"/>
              </a:lnSpc>
            </a:pPr>
            <a:endParaRPr lang="en-US" dirty="0">
              <a:solidFill>
                <a:schemeClr val="accent3">
                  <a:lumMod val="75000"/>
                </a:schemeClr>
              </a:solidFill>
            </a:endParaRPr>
          </a:p>
          <a:p>
            <a:endParaRPr lang="en-US" dirty="0">
              <a:solidFill>
                <a:srgbClr val="406CB2"/>
              </a:solidFill>
            </a:endParaRPr>
          </a:p>
          <a:p>
            <a:endParaRPr lang="en-US" dirty="0"/>
          </a:p>
        </p:txBody>
      </p:sp>
    </p:spTree>
    <p:extLst>
      <p:ext uri="{BB962C8B-B14F-4D97-AF65-F5344CB8AC3E}">
        <p14:creationId xmlns:p14="http://schemas.microsoft.com/office/powerpoint/2010/main" val="403578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5008D5-019E-7E46-A552-56BD7334D775}"/>
              </a:ext>
            </a:extLst>
          </p:cNvPr>
          <p:cNvSpPr>
            <a:spLocks noGrp="1"/>
          </p:cNvSpPr>
          <p:nvPr>
            <p:ph type="body" sz="quarter" idx="10"/>
          </p:nvPr>
        </p:nvSpPr>
        <p:spPr>
          <a:xfrm>
            <a:off x="912605" y="2726255"/>
            <a:ext cx="9072563" cy="590931"/>
          </a:xfrm>
        </p:spPr>
        <p:txBody>
          <a:bodyPr/>
          <a:lstStyle/>
          <a:p>
            <a:pPr algn="ctr"/>
            <a:r>
              <a:rPr lang="en-US" sz="3600" dirty="0"/>
              <a:t>Understanding and Managing Stress</a:t>
            </a:r>
          </a:p>
        </p:txBody>
      </p:sp>
    </p:spTree>
    <p:extLst>
      <p:ext uri="{BB962C8B-B14F-4D97-AF65-F5344CB8AC3E}">
        <p14:creationId xmlns:p14="http://schemas.microsoft.com/office/powerpoint/2010/main" val="22132405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0D27412-D076-4316-829C-83371B222245}"/>
              </a:ext>
            </a:extLst>
          </p:cNvPr>
          <p:cNvSpPr>
            <a:spLocks noGrp="1"/>
          </p:cNvSpPr>
          <p:nvPr>
            <p:ph type="title"/>
          </p:nvPr>
        </p:nvSpPr>
        <p:spPr>
          <a:xfrm>
            <a:off x="1024128" y="585216"/>
            <a:ext cx="9720072" cy="408697"/>
          </a:xfrm>
        </p:spPr>
        <p:txBody>
          <a:bodyPr>
            <a:noAutofit/>
          </a:bodyPr>
          <a:lstStyle/>
          <a:p>
            <a:r>
              <a:rPr lang="en-US" sz="2800" dirty="0"/>
              <a:t>What is stress?</a:t>
            </a:r>
          </a:p>
        </p:txBody>
      </p:sp>
      <p:sp>
        <p:nvSpPr>
          <p:cNvPr id="2" name="Text Placeholder 1">
            <a:extLst>
              <a:ext uri="{FF2B5EF4-FFF2-40B4-BE49-F238E27FC236}">
                <a16:creationId xmlns:a16="http://schemas.microsoft.com/office/drawing/2014/main" id="{830F75A7-83F7-8C4B-9253-5003D896D3F8}"/>
              </a:ext>
            </a:extLst>
          </p:cNvPr>
          <p:cNvSpPr>
            <a:spLocks noGrp="1"/>
          </p:cNvSpPr>
          <p:nvPr>
            <p:ph sz="half" idx="1"/>
          </p:nvPr>
        </p:nvSpPr>
        <p:spPr>
          <a:xfrm>
            <a:off x="1000739" y="1381539"/>
            <a:ext cx="5784177" cy="4987457"/>
          </a:xfrm>
        </p:spPr>
        <p:txBody>
          <a:bodyPr>
            <a:normAutofit/>
          </a:bodyPr>
          <a:lstStyle/>
          <a:p>
            <a:pPr marL="342900" indent="-342900">
              <a:buFont typeface="Arial" panose="020B0604020202020204" pitchFamily="34" charset="0"/>
              <a:buChar char="•"/>
            </a:pPr>
            <a:r>
              <a:rPr lang="en-US" sz="2400" dirty="0">
                <a:solidFill>
                  <a:schemeClr val="accent1"/>
                </a:solidFill>
              </a:rPr>
              <a:t>When you’re stressed, the brain responds by prompting the release of cortisol, nature’s built-in alarm system. </a:t>
            </a:r>
          </a:p>
          <a:p>
            <a:pPr marL="0" indent="0">
              <a:buNone/>
            </a:pPr>
            <a:endParaRPr lang="en-US" sz="2400" dirty="0">
              <a:solidFill>
                <a:schemeClr val="accent1"/>
              </a:solidFill>
            </a:endParaRPr>
          </a:p>
          <a:p>
            <a:pPr marL="342900" indent="-342900">
              <a:buFont typeface="Arial" panose="020B0604020202020204" pitchFamily="34" charset="0"/>
              <a:buChar char="•"/>
            </a:pPr>
            <a:r>
              <a:rPr lang="en-US" sz="2400" dirty="0">
                <a:solidFill>
                  <a:schemeClr val="accent1"/>
                </a:solidFill>
              </a:rPr>
              <a:t>This fight or flight system evolved to help animals facing </a:t>
            </a:r>
            <a:r>
              <a:rPr lang="en-US" sz="2400" u="sng" dirty="0">
                <a:solidFill>
                  <a:schemeClr val="accent1"/>
                </a:solidFill>
              </a:rPr>
              <a:t>physical threats </a:t>
            </a:r>
            <a:r>
              <a:rPr lang="en-US" sz="2400" dirty="0">
                <a:solidFill>
                  <a:schemeClr val="accent1"/>
                </a:solidFill>
              </a:rPr>
              <a:t>by increasing respiration, raising the heart rate and redirecting blood flow from digestive organs to the muscles that assist in confronting or escaping danger.</a:t>
            </a:r>
          </a:p>
        </p:txBody>
      </p:sp>
      <p:pic>
        <p:nvPicPr>
          <p:cNvPr id="3078" name="Picture 6" descr="A cartoon illustration of a dog running away scared Stock Vector Image &amp;  Art - Alamy">
            <a:extLst>
              <a:ext uri="{FF2B5EF4-FFF2-40B4-BE49-F238E27FC236}">
                <a16:creationId xmlns:a16="http://schemas.microsoft.com/office/drawing/2014/main" id="{8B1778DD-BC10-9E46-AE5E-11E748679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173" y="2935168"/>
            <a:ext cx="1838739" cy="159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09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E879-0210-4B43-BC14-A9E4A5C8D0FE}"/>
              </a:ext>
            </a:extLst>
          </p:cNvPr>
          <p:cNvSpPr>
            <a:spLocks noGrp="1"/>
          </p:cNvSpPr>
          <p:nvPr>
            <p:ph type="title"/>
          </p:nvPr>
        </p:nvSpPr>
        <p:spPr>
          <a:xfrm>
            <a:off x="1669773" y="357808"/>
            <a:ext cx="7807589" cy="5426765"/>
          </a:xfrm>
        </p:spPr>
        <p:txBody>
          <a:bodyPr vert="horz" lIns="91440" tIns="45720" rIns="91440" bIns="45720" rtlCol="0" anchor="b">
            <a:normAutofit fontScale="90000"/>
          </a:bodyPr>
          <a:lstStyle/>
          <a:p>
            <a:pPr>
              <a:lnSpc>
                <a:spcPct val="140000"/>
              </a:lnSpc>
            </a:pPr>
            <a:r>
              <a:rPr lang="en-US" sz="2800" dirty="0"/>
              <a:t>We know that a moderate amount of stress can be motivating.</a:t>
            </a:r>
            <a:br>
              <a:rPr lang="en-US" sz="2800" dirty="0"/>
            </a:br>
            <a:br>
              <a:rPr lang="en-US" sz="2800" dirty="0"/>
            </a:br>
            <a:r>
              <a:rPr lang="en-US" sz="2800" dirty="0"/>
              <a:t>But too much stress leads to both physical and emotional distress.</a:t>
            </a:r>
            <a:br>
              <a:rPr lang="en-US" sz="2800" dirty="0"/>
            </a:br>
            <a:br>
              <a:rPr lang="en-US" sz="2800" dirty="0"/>
            </a:br>
            <a:r>
              <a:rPr lang="en-US" sz="2700" dirty="0"/>
              <a:t>We need to manage the stress response so that studying and writing papers don’t invoke an intense</a:t>
            </a:r>
            <a:br>
              <a:rPr lang="en-US" sz="2700" dirty="0"/>
            </a:br>
            <a:r>
              <a:rPr lang="en-US" sz="2700" dirty="0"/>
              <a:t>fight or flight level of stress. </a:t>
            </a:r>
            <a:br>
              <a:rPr lang="en-US" sz="4000" dirty="0"/>
            </a:br>
            <a:endParaRPr lang="en-US" sz="4000" kern="1200" dirty="0">
              <a:solidFill>
                <a:schemeClr val="tx2"/>
              </a:solidFill>
            </a:endParaRPr>
          </a:p>
        </p:txBody>
      </p:sp>
      <p:pic>
        <p:nvPicPr>
          <p:cNvPr id="2050" name="Picture 2" descr="Danetha Doe Shares Her Tips for Coping with Financial Stress">
            <a:extLst>
              <a:ext uri="{FF2B5EF4-FFF2-40B4-BE49-F238E27FC236}">
                <a16:creationId xmlns:a16="http://schemas.microsoft.com/office/drawing/2014/main" id="{05065F7F-80D7-BC44-8BB3-E334697DC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252" y="4399484"/>
            <a:ext cx="3248738" cy="188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1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E879-0210-4B43-BC14-A9E4A5C8D0FE}"/>
              </a:ext>
            </a:extLst>
          </p:cNvPr>
          <p:cNvSpPr>
            <a:spLocks noGrp="1"/>
          </p:cNvSpPr>
          <p:nvPr>
            <p:ph type="title"/>
          </p:nvPr>
        </p:nvSpPr>
        <p:spPr>
          <a:xfrm>
            <a:off x="753564" y="769433"/>
            <a:ext cx="10684566" cy="3862202"/>
          </a:xfrm>
        </p:spPr>
        <p:txBody>
          <a:bodyPr vert="horz" lIns="91440" tIns="45720" rIns="91440" bIns="45720" rtlCol="0" anchor="b">
            <a:normAutofit/>
          </a:bodyPr>
          <a:lstStyle/>
          <a:p>
            <a:pPr algn="ctr"/>
            <a:r>
              <a:rPr lang="en-US" sz="2800" dirty="0">
                <a:cs typeface="Arial" panose="020B0604020202020204" pitchFamily="34" charset="0"/>
              </a:rPr>
              <a:t>What causes you stress?</a:t>
            </a:r>
            <a:br>
              <a:rPr lang="en-US" sz="2800" dirty="0">
                <a:cs typeface="Arial" panose="020B0604020202020204" pitchFamily="34" charset="0"/>
              </a:rPr>
            </a:br>
            <a:br>
              <a:rPr lang="en-US" sz="2800" dirty="0">
                <a:cs typeface="Arial" panose="020B0604020202020204" pitchFamily="34" charset="0"/>
              </a:rPr>
            </a:br>
            <a:r>
              <a:rPr lang="en-US" sz="2800" dirty="0">
                <a:cs typeface="Arial" panose="020B0604020202020204" pitchFamily="34" charset="0"/>
              </a:rPr>
              <a:t>Short-term?</a:t>
            </a:r>
            <a:br>
              <a:rPr lang="en-US" sz="2800" dirty="0">
                <a:cs typeface="Arial" panose="020B0604020202020204" pitchFamily="34" charset="0"/>
              </a:rPr>
            </a:br>
            <a:br>
              <a:rPr lang="en-US" sz="2800" dirty="0">
                <a:cs typeface="Arial" panose="020B0604020202020204" pitchFamily="34" charset="0"/>
              </a:rPr>
            </a:br>
            <a:r>
              <a:rPr lang="en-US" sz="2800" dirty="0">
                <a:cs typeface="Arial" panose="020B0604020202020204" pitchFamily="34" charset="0"/>
              </a:rPr>
              <a:t>Ongoing?</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kern="1200" dirty="0">
              <a:solidFill>
                <a:schemeClr val="tx2"/>
              </a:solidFill>
              <a:latin typeface="+mj-lt"/>
              <a:ea typeface="+mj-ea"/>
              <a:cs typeface="+mj-cs"/>
            </a:endParaRPr>
          </a:p>
        </p:txBody>
      </p:sp>
    </p:spTree>
    <p:extLst>
      <p:ext uri="{BB962C8B-B14F-4D97-AF65-F5344CB8AC3E}">
        <p14:creationId xmlns:p14="http://schemas.microsoft.com/office/powerpoint/2010/main" val="126667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137C1-DC46-CE44-B715-916C33911AD0}"/>
              </a:ext>
            </a:extLst>
          </p:cNvPr>
          <p:cNvSpPr>
            <a:spLocks noGrp="1"/>
          </p:cNvSpPr>
          <p:nvPr>
            <p:ph type="body" sz="quarter" idx="10"/>
          </p:nvPr>
        </p:nvSpPr>
        <p:spPr>
          <a:xfrm>
            <a:off x="912605" y="1779105"/>
            <a:ext cx="9072563" cy="1063486"/>
          </a:xfrm>
        </p:spPr>
        <p:txBody>
          <a:bodyPr/>
          <a:lstStyle/>
          <a:p>
            <a:pPr algn="ctr"/>
            <a:r>
              <a:rPr lang="en-US" sz="4000" dirty="0"/>
              <a:t>  What helps you deal with stress?</a:t>
            </a:r>
          </a:p>
        </p:txBody>
      </p:sp>
      <p:pic>
        <p:nvPicPr>
          <p:cNvPr id="1026" name="Picture 2" descr="The Importance of Addressing Workplace Stress -- Occupational Health &amp;  Safety">
            <a:extLst>
              <a:ext uri="{FF2B5EF4-FFF2-40B4-BE49-F238E27FC236}">
                <a16:creationId xmlns:a16="http://schemas.microsoft.com/office/drawing/2014/main" id="{7489C31B-5AC4-E14F-9993-FD72BD527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374" y="3916016"/>
            <a:ext cx="4721087" cy="170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87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949C8-0FC5-6B48-9F35-6CD360E5FF1B}"/>
              </a:ext>
            </a:extLst>
          </p:cNvPr>
          <p:cNvSpPr>
            <a:spLocks noGrp="1"/>
          </p:cNvSpPr>
          <p:nvPr>
            <p:ph type="body" sz="quarter" idx="10"/>
          </p:nvPr>
        </p:nvSpPr>
        <p:spPr>
          <a:xfrm>
            <a:off x="912605" y="651841"/>
            <a:ext cx="9072563" cy="5053220"/>
          </a:xfrm>
        </p:spPr>
        <p:txBody>
          <a:bodyPr/>
          <a:lstStyle/>
          <a:p>
            <a:r>
              <a:rPr lang="en-US" sz="2800" dirty="0"/>
              <a:t>There isn't a one-size-fits-all option when it comes to stress relief. </a:t>
            </a:r>
          </a:p>
          <a:p>
            <a:endParaRPr lang="en-US" sz="2800" dirty="0"/>
          </a:p>
          <a:p>
            <a:r>
              <a:rPr lang="en-US" sz="2800" dirty="0"/>
              <a:t>What works for one person might not work for another.</a:t>
            </a:r>
          </a:p>
          <a:p>
            <a:endParaRPr lang="en-US" sz="2800" dirty="0"/>
          </a:p>
          <a:p>
            <a:r>
              <a:rPr lang="en-US" sz="2800" dirty="0"/>
              <a:t>It's important to have a variety of stress relief tools at your disposal. </a:t>
            </a:r>
          </a:p>
          <a:p>
            <a:endParaRPr lang="en-US" sz="2800" dirty="0"/>
          </a:p>
          <a:p>
            <a:r>
              <a:rPr lang="en-US" sz="2800" dirty="0"/>
              <a:t>Then, you'll be able to pick a strategy that works best for your current circumstances. </a:t>
            </a:r>
          </a:p>
        </p:txBody>
      </p:sp>
    </p:spTree>
    <p:extLst>
      <p:ext uri="{BB962C8B-B14F-4D97-AF65-F5344CB8AC3E}">
        <p14:creationId xmlns:p14="http://schemas.microsoft.com/office/powerpoint/2010/main" val="1821841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5309D-256A-2940-A270-5FB9EAC7629C}"/>
              </a:ext>
            </a:extLst>
          </p:cNvPr>
          <p:cNvSpPr>
            <a:spLocks noGrp="1"/>
          </p:cNvSpPr>
          <p:nvPr>
            <p:ph type="body" sz="quarter" idx="10"/>
          </p:nvPr>
        </p:nvSpPr>
        <p:spPr>
          <a:xfrm>
            <a:off x="2295939" y="990913"/>
            <a:ext cx="7689229" cy="5512278"/>
          </a:xfrm>
        </p:spPr>
        <p:txBody>
          <a:bodyPr/>
          <a:lstStyle/>
          <a:p>
            <a:pPr fontAlgn="base"/>
            <a:r>
              <a:rPr lang="en-US" sz="2800" dirty="0"/>
              <a:t>Short-Term Stress-Relief Strategies</a:t>
            </a:r>
          </a:p>
          <a:p>
            <a:pPr fontAlgn="base"/>
            <a:endParaRPr lang="en-US" sz="2800" dirty="0"/>
          </a:p>
          <a:p>
            <a:pPr marL="342900" indent="-342900" fontAlgn="base">
              <a:buFont typeface="Arial" panose="020B0604020202020204" pitchFamily="34" charset="0"/>
              <a:buChar char="•"/>
            </a:pPr>
            <a:r>
              <a:rPr lang="en-US" sz="2800" dirty="0"/>
              <a:t>Can be performed anywhere</a:t>
            </a:r>
          </a:p>
          <a:p>
            <a:pPr marL="342900" indent="-342900" fontAlgn="base">
              <a:buFont typeface="Arial" panose="020B0604020202020204" pitchFamily="34" charset="0"/>
              <a:buChar char="•"/>
            </a:pPr>
            <a:r>
              <a:rPr lang="en-US" sz="2800" dirty="0"/>
              <a:t>Take very little practice to master</a:t>
            </a:r>
          </a:p>
          <a:p>
            <a:pPr marL="342900" indent="-342900" fontAlgn="base">
              <a:buFont typeface="Arial" panose="020B0604020202020204" pitchFamily="34" charset="0"/>
              <a:buChar char="•"/>
            </a:pPr>
            <a:r>
              <a:rPr lang="en-US" sz="2800" dirty="0"/>
              <a:t>Are free</a:t>
            </a:r>
          </a:p>
          <a:p>
            <a:pPr marL="342900" indent="-342900" fontAlgn="base">
              <a:buFont typeface="Arial" panose="020B0604020202020204" pitchFamily="34" charset="0"/>
              <a:buChar char="•"/>
            </a:pPr>
            <a:r>
              <a:rPr lang="en-US" sz="2800" dirty="0"/>
              <a:t>Provide immediate relief</a:t>
            </a:r>
          </a:p>
          <a:p>
            <a:pPr fontAlgn="base"/>
            <a:endParaRPr lang="en-US" sz="2800" dirty="0"/>
          </a:p>
          <a:p>
            <a:pPr marL="342900" indent="-342900" fontAlgn="base">
              <a:buFont typeface="Arial" panose="020B0604020202020204" pitchFamily="34" charset="0"/>
              <a:buChar char="•"/>
            </a:pPr>
            <a:endParaRPr lang="en-US" sz="2800" dirty="0"/>
          </a:p>
          <a:p>
            <a:pPr fontAlgn="base"/>
            <a:endParaRPr lang="en-US" sz="2800" dirty="0"/>
          </a:p>
          <a:p>
            <a:br>
              <a:rPr lang="en-US" sz="2800" dirty="0"/>
            </a:br>
            <a:endParaRPr lang="en-US" sz="2800" dirty="0"/>
          </a:p>
        </p:txBody>
      </p:sp>
    </p:spTree>
    <p:extLst>
      <p:ext uri="{BB962C8B-B14F-4D97-AF65-F5344CB8AC3E}">
        <p14:creationId xmlns:p14="http://schemas.microsoft.com/office/powerpoint/2010/main" val="4175072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396B4-9362-974B-A64B-07681576E7BB}"/>
              </a:ext>
            </a:extLst>
          </p:cNvPr>
          <p:cNvSpPr>
            <a:spLocks noGrp="1"/>
          </p:cNvSpPr>
          <p:nvPr>
            <p:ph type="body" sz="quarter" idx="10"/>
          </p:nvPr>
        </p:nvSpPr>
        <p:spPr>
          <a:xfrm>
            <a:off x="912605" y="227109"/>
            <a:ext cx="9072563" cy="5589222"/>
          </a:xfrm>
        </p:spPr>
        <p:txBody>
          <a:bodyPr/>
          <a:lstStyle/>
          <a:p>
            <a:pPr fontAlgn="base"/>
            <a:r>
              <a:rPr lang="en-US" sz="2800" dirty="0"/>
              <a:t>Guided Imagery</a:t>
            </a:r>
          </a:p>
          <a:p>
            <a:pPr fontAlgn="base"/>
            <a:endParaRPr lang="en-US" sz="2800" dirty="0"/>
          </a:p>
          <a:p>
            <a:pPr fontAlgn="base">
              <a:lnSpc>
                <a:spcPct val="140000"/>
              </a:lnSpc>
            </a:pPr>
            <a:r>
              <a:rPr lang="en-US" sz="2400" dirty="0">
                <a:solidFill>
                  <a:schemeClr val="accent1"/>
                </a:solidFill>
              </a:rPr>
              <a:t>Guided imagery </a:t>
            </a:r>
            <a:r>
              <a:rPr lang="en-US" sz="2400" dirty="0"/>
              <a:t>is like taking a short vacation in your mind. </a:t>
            </a:r>
          </a:p>
          <a:p>
            <a:pPr fontAlgn="base">
              <a:lnSpc>
                <a:spcPct val="140000"/>
              </a:lnSpc>
            </a:pPr>
            <a:r>
              <a:rPr lang="en-US" sz="2400" dirty="0"/>
              <a:t>Simply close your eyes for a minute and walk yourself through a peaceful scene. </a:t>
            </a:r>
          </a:p>
          <a:p>
            <a:pPr fontAlgn="base">
              <a:lnSpc>
                <a:spcPct val="140000"/>
              </a:lnSpc>
            </a:pPr>
            <a:r>
              <a:rPr lang="en-US" sz="2400" dirty="0"/>
              <a:t>Think about all the sensory experiences you'd engage in and allow yourself to feel as though you're really there. </a:t>
            </a:r>
          </a:p>
          <a:p>
            <a:pPr fontAlgn="base">
              <a:lnSpc>
                <a:spcPct val="140000"/>
              </a:lnSpc>
            </a:pPr>
            <a:r>
              <a:rPr lang="en-US" sz="2400" dirty="0"/>
              <a:t>After a few minutes, open your eyes and return to the present moment.</a:t>
            </a:r>
          </a:p>
          <a:p>
            <a:endParaRPr lang="en-US" sz="2400" dirty="0"/>
          </a:p>
        </p:txBody>
      </p:sp>
    </p:spTree>
    <p:extLst>
      <p:ext uri="{BB962C8B-B14F-4D97-AF65-F5344CB8AC3E}">
        <p14:creationId xmlns:p14="http://schemas.microsoft.com/office/powerpoint/2010/main" val="3737824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0233" y="521336"/>
            <a:ext cx="5227674" cy="621664"/>
          </a:xfrm>
        </p:spPr>
        <p:txBody>
          <a:bodyPr/>
          <a:lstStyle/>
          <a:p>
            <a:r>
              <a:rPr lang="en-US" sz="2800" dirty="0"/>
              <a:t>Overview of CPS</a:t>
            </a:r>
          </a:p>
        </p:txBody>
      </p:sp>
      <p:sp>
        <p:nvSpPr>
          <p:cNvPr id="3" name="Text Placeholder 2"/>
          <p:cNvSpPr>
            <a:spLocks noGrp="1"/>
          </p:cNvSpPr>
          <p:nvPr>
            <p:ph type="body" sz="quarter" idx="12"/>
          </p:nvPr>
        </p:nvSpPr>
        <p:spPr>
          <a:xfrm>
            <a:off x="620232" y="924339"/>
            <a:ext cx="7645944" cy="5715000"/>
          </a:xfrm>
        </p:spPr>
        <p:txBody>
          <a:bodyPr>
            <a:normAutofit/>
          </a:bodyPr>
          <a:lstStyle/>
          <a:p>
            <a:r>
              <a:rPr lang="en-US" sz="2400" dirty="0">
                <a:solidFill>
                  <a:schemeClr val="accent1"/>
                </a:solidFill>
              </a:rPr>
              <a:t>CPS is an on-campus place to get support and talk with a mental health professional.</a:t>
            </a:r>
          </a:p>
          <a:p>
            <a:endParaRPr lang="en-US" sz="2000" dirty="0">
              <a:solidFill>
                <a:schemeClr val="accent1"/>
              </a:solidFill>
            </a:endParaRPr>
          </a:p>
          <a:p>
            <a:r>
              <a:rPr lang="en-US" sz="2000" dirty="0">
                <a:solidFill>
                  <a:schemeClr val="accent1"/>
                </a:solidFill>
              </a:rPr>
              <a:t>CPS offices are located in Lerner Hall on the 5</a:t>
            </a:r>
            <a:r>
              <a:rPr lang="en-US" sz="2000" baseline="30000" dirty="0">
                <a:solidFill>
                  <a:schemeClr val="accent1"/>
                </a:solidFill>
              </a:rPr>
              <a:t>th</a:t>
            </a:r>
            <a:r>
              <a:rPr lang="en-US" sz="2000" dirty="0">
                <a:solidFill>
                  <a:schemeClr val="accent1"/>
                </a:solidFill>
              </a:rPr>
              <a:t> and 8</a:t>
            </a:r>
            <a:r>
              <a:rPr lang="en-US" sz="2000" baseline="30000" dirty="0">
                <a:solidFill>
                  <a:schemeClr val="accent1"/>
                </a:solidFill>
              </a:rPr>
              <a:t>th</a:t>
            </a:r>
            <a:r>
              <a:rPr lang="en-US" sz="2000" dirty="0">
                <a:solidFill>
                  <a:schemeClr val="accent1"/>
                </a:solidFill>
              </a:rPr>
              <a:t> floors  </a:t>
            </a:r>
            <a:endParaRPr lang="en-US" sz="1800" dirty="0">
              <a:solidFill>
                <a:schemeClr val="accent1"/>
              </a:solidFill>
            </a:endParaRPr>
          </a:p>
          <a:p>
            <a:pPr>
              <a:lnSpc>
                <a:spcPct val="100000"/>
              </a:lnSpc>
            </a:pPr>
            <a:r>
              <a:rPr lang="en-US" sz="1800" dirty="0">
                <a:solidFill>
                  <a:schemeClr val="accent1"/>
                </a:solidFill>
              </a:rPr>
              <a:t>During the academic year CPS is open:</a:t>
            </a:r>
          </a:p>
          <a:p>
            <a:pPr marL="0" indent="0">
              <a:lnSpc>
                <a:spcPct val="100000"/>
              </a:lnSpc>
              <a:buNone/>
            </a:pPr>
            <a:r>
              <a:rPr lang="en-US" sz="1800" dirty="0">
                <a:solidFill>
                  <a:schemeClr val="accent1"/>
                </a:solidFill>
              </a:rPr>
              <a:t>	Monday through Thursday - 8 AM to 7 PM </a:t>
            </a:r>
          </a:p>
          <a:p>
            <a:pPr marL="0" indent="0">
              <a:lnSpc>
                <a:spcPct val="100000"/>
              </a:lnSpc>
              <a:buNone/>
            </a:pPr>
            <a:r>
              <a:rPr lang="en-US" sz="1800" dirty="0">
                <a:solidFill>
                  <a:schemeClr val="accent1"/>
                </a:solidFill>
              </a:rPr>
              <a:t>	Friday - 8 AM to 5 PM</a:t>
            </a:r>
            <a:endParaRPr lang="en-US" sz="1800" dirty="0">
              <a:solidFill>
                <a:srgbClr val="2E55A5"/>
              </a:solidFill>
            </a:endParaRPr>
          </a:p>
          <a:p>
            <a:pPr>
              <a:lnSpc>
                <a:spcPct val="100000"/>
              </a:lnSpc>
            </a:pPr>
            <a:r>
              <a:rPr lang="en-US" sz="1800" dirty="0">
                <a:solidFill>
                  <a:schemeClr val="accent1"/>
                </a:solidFill>
              </a:rPr>
              <a:t>The staff is diverse and international</a:t>
            </a:r>
          </a:p>
          <a:p>
            <a:pPr>
              <a:lnSpc>
                <a:spcPct val="100000"/>
              </a:lnSpc>
            </a:pPr>
            <a:r>
              <a:rPr lang="en-US" sz="1800" dirty="0">
                <a:solidFill>
                  <a:schemeClr val="accent1"/>
                </a:solidFill>
              </a:rPr>
              <a:t>14 languages spoken</a:t>
            </a:r>
          </a:p>
          <a:p>
            <a:pPr>
              <a:lnSpc>
                <a:spcPct val="100000"/>
              </a:lnSpc>
            </a:pPr>
            <a:r>
              <a:rPr lang="en-US" sz="1800" dirty="0">
                <a:solidFill>
                  <a:schemeClr val="accent1"/>
                </a:solidFill>
              </a:rPr>
              <a:t>We see over 50% of undergraduates (GS, CC, SEAS) during their time on campus</a:t>
            </a:r>
          </a:p>
          <a:p>
            <a:pPr>
              <a:lnSpc>
                <a:spcPct val="100000"/>
              </a:lnSpc>
            </a:pPr>
            <a:r>
              <a:rPr lang="en-US" sz="1800" dirty="0">
                <a:solidFill>
                  <a:schemeClr val="accent1"/>
                </a:solidFill>
              </a:rPr>
              <a:t>Students can request specific providers </a:t>
            </a:r>
            <a:r>
              <a:rPr lang="en-US" sz="1800">
                <a:solidFill>
                  <a:schemeClr val="accent1"/>
                </a:solidFill>
              </a:rPr>
              <a:t>and can ask </a:t>
            </a:r>
            <a:r>
              <a:rPr lang="en-US" sz="1800" dirty="0">
                <a:solidFill>
                  <a:schemeClr val="accent1"/>
                </a:solidFill>
              </a:rPr>
              <a:t>to change providers if not a good fit</a:t>
            </a:r>
          </a:p>
          <a:p>
            <a:pPr>
              <a:lnSpc>
                <a:spcPct val="100000"/>
              </a:lnSpc>
            </a:pPr>
            <a:r>
              <a:rPr lang="en-US" sz="1800" dirty="0">
                <a:solidFill>
                  <a:schemeClr val="accent1"/>
                </a:solidFill>
              </a:rPr>
              <a:t>CPS clinicians adhere to strict standards of confidentiality.</a:t>
            </a:r>
          </a:p>
          <a:p>
            <a:pPr marL="0" indent="0">
              <a:lnSpc>
                <a:spcPct val="100000"/>
              </a:lnSpc>
              <a:buNone/>
            </a:pPr>
            <a:endParaRPr lang="en-US" sz="1800" dirty="0">
              <a:solidFill>
                <a:srgbClr val="2E55A5"/>
              </a:solidFill>
            </a:endParaRPr>
          </a:p>
        </p:txBody>
      </p:sp>
      <p:pic>
        <p:nvPicPr>
          <p:cNvPr id="11" name="Content Placeholder 10"/>
          <p:cNvPicPr>
            <a:picLocks noGrp="1" noChangeAspect="1"/>
          </p:cNvPicPr>
          <p:nvPr>
            <p:ph sz="quarter" idx="14"/>
          </p:nvPr>
        </p:nvPicPr>
        <p:blipFill>
          <a:blip r:embed="rId3"/>
          <a:stretch>
            <a:fillRect/>
          </a:stretch>
        </p:blipFill>
        <p:spPr>
          <a:xfrm>
            <a:off x="8445704" y="1057015"/>
            <a:ext cx="2628900" cy="1743075"/>
          </a:xfrm>
          <a:prstGeom prst="rect">
            <a:avLst/>
          </a:prstGeom>
        </p:spPr>
      </p:pic>
    </p:spTree>
    <p:extLst>
      <p:ext uri="{BB962C8B-B14F-4D97-AF65-F5344CB8AC3E}">
        <p14:creationId xmlns:p14="http://schemas.microsoft.com/office/powerpoint/2010/main" val="2241832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C2CE8-EF6A-2946-8BCA-D60ECCCB5143}"/>
              </a:ext>
            </a:extLst>
          </p:cNvPr>
          <p:cNvSpPr>
            <a:spLocks noGrp="1"/>
          </p:cNvSpPr>
          <p:nvPr>
            <p:ph type="body" sz="quarter" idx="10"/>
          </p:nvPr>
        </p:nvSpPr>
        <p:spPr>
          <a:xfrm>
            <a:off x="912605" y="1322476"/>
            <a:ext cx="9072563" cy="3836948"/>
          </a:xfrm>
        </p:spPr>
        <p:txBody>
          <a:bodyPr/>
          <a:lstStyle/>
          <a:p>
            <a:pPr fontAlgn="base"/>
            <a:r>
              <a:rPr lang="en-US" sz="2800" dirty="0"/>
              <a:t>Focus on Breathing</a:t>
            </a:r>
          </a:p>
          <a:p>
            <a:pPr fontAlgn="base"/>
            <a:endParaRPr lang="en-US" sz="2800" dirty="0"/>
          </a:p>
          <a:p>
            <a:pPr fontAlgn="base">
              <a:lnSpc>
                <a:spcPct val="140000"/>
              </a:lnSpc>
            </a:pPr>
            <a:r>
              <a:rPr lang="en-US" sz="2400" dirty="0"/>
              <a:t>Just focusing on your breath or changing the way you breathe can make a big difference to your overall stress level. </a:t>
            </a:r>
          </a:p>
          <a:p>
            <a:pPr fontAlgn="base">
              <a:lnSpc>
                <a:spcPct val="140000"/>
              </a:lnSpc>
            </a:pPr>
            <a:r>
              <a:rPr lang="en-US" sz="2400" dirty="0"/>
              <a:t>Deep breathing techniques can calm your body and your brain in just a few minutes.</a:t>
            </a:r>
          </a:p>
          <a:p>
            <a:endParaRPr lang="en-US" sz="2800" dirty="0"/>
          </a:p>
        </p:txBody>
      </p:sp>
    </p:spTree>
    <p:extLst>
      <p:ext uri="{BB962C8B-B14F-4D97-AF65-F5344CB8AC3E}">
        <p14:creationId xmlns:p14="http://schemas.microsoft.com/office/powerpoint/2010/main" val="556535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13BCDC-47F3-814C-BDC6-83502E387092}"/>
              </a:ext>
            </a:extLst>
          </p:cNvPr>
          <p:cNvSpPr>
            <a:spLocks noGrp="1"/>
          </p:cNvSpPr>
          <p:nvPr>
            <p:ph type="body" sz="quarter" idx="10"/>
          </p:nvPr>
        </p:nvSpPr>
        <p:spPr>
          <a:xfrm>
            <a:off x="912605" y="1252903"/>
            <a:ext cx="9072563" cy="3537635"/>
          </a:xfrm>
        </p:spPr>
        <p:txBody>
          <a:bodyPr/>
          <a:lstStyle/>
          <a:p>
            <a:pPr fontAlgn="base"/>
            <a:r>
              <a:rPr lang="en-US" sz="2800" dirty="0"/>
              <a:t>Take a Walk</a:t>
            </a:r>
          </a:p>
          <a:p>
            <a:pPr fontAlgn="base"/>
            <a:endParaRPr lang="en-US" sz="2800" dirty="0"/>
          </a:p>
          <a:p>
            <a:pPr fontAlgn="base"/>
            <a:r>
              <a:rPr lang="en-US" sz="2400" dirty="0"/>
              <a:t>Exercise is a fantastic stress reliever that can work in minutes. </a:t>
            </a:r>
          </a:p>
          <a:p>
            <a:pPr fontAlgn="base"/>
            <a:endParaRPr lang="en-US" sz="2400" dirty="0"/>
          </a:p>
          <a:p>
            <a:pPr fontAlgn="base">
              <a:lnSpc>
                <a:spcPct val="140000"/>
              </a:lnSpc>
            </a:pPr>
            <a:r>
              <a:rPr lang="en-US" sz="2400" dirty="0"/>
              <a:t>Taking a walk allows you to enjoy a change of scenery, which can get you into a different frame of mind and brings the benefits of exercise as well.</a:t>
            </a:r>
          </a:p>
        </p:txBody>
      </p:sp>
    </p:spTree>
    <p:extLst>
      <p:ext uri="{BB962C8B-B14F-4D97-AF65-F5344CB8AC3E}">
        <p14:creationId xmlns:p14="http://schemas.microsoft.com/office/powerpoint/2010/main" val="1430386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43DE2-8E3F-9B41-A678-5F066A2C641D}"/>
              </a:ext>
            </a:extLst>
          </p:cNvPr>
          <p:cNvSpPr>
            <a:spLocks noGrp="1"/>
          </p:cNvSpPr>
          <p:nvPr>
            <p:ph type="body" sz="quarter" idx="10"/>
          </p:nvPr>
        </p:nvSpPr>
        <p:spPr>
          <a:xfrm>
            <a:off x="1143001" y="821033"/>
            <a:ext cx="9627360" cy="6031395"/>
          </a:xfrm>
        </p:spPr>
        <p:txBody>
          <a:bodyPr/>
          <a:lstStyle/>
          <a:p>
            <a:pPr fontAlgn="base"/>
            <a:r>
              <a:rPr lang="en-US" sz="2800" dirty="0"/>
              <a:t>Develop a Positive Self-Talk Habit</a:t>
            </a:r>
          </a:p>
          <a:p>
            <a:pPr fontAlgn="base"/>
            <a:endParaRPr lang="en-US" sz="2800" dirty="0"/>
          </a:p>
          <a:p>
            <a:pPr fontAlgn="base">
              <a:lnSpc>
                <a:spcPct val="140000"/>
              </a:lnSpc>
            </a:pPr>
            <a:r>
              <a:rPr lang="en-US" sz="2400" dirty="0"/>
              <a:t>The way you talk to yourself matters. </a:t>
            </a:r>
          </a:p>
          <a:p>
            <a:pPr fontAlgn="base">
              <a:lnSpc>
                <a:spcPct val="140000"/>
              </a:lnSpc>
            </a:pPr>
            <a:r>
              <a:rPr lang="en-US" sz="2400" dirty="0"/>
              <a:t>Harsh self-criticism, self-doubt, and catastrophic predictions aren't helpful. </a:t>
            </a:r>
          </a:p>
          <a:p>
            <a:pPr fontAlgn="base">
              <a:lnSpc>
                <a:spcPct val="140000"/>
              </a:lnSpc>
            </a:pPr>
            <a:r>
              <a:rPr lang="en-US" sz="2400" dirty="0"/>
              <a:t>If you're constantly thinking things like, "I can’t do it," and "I’m not good enough," you’ll increase your stress.</a:t>
            </a:r>
          </a:p>
          <a:p>
            <a:pPr fontAlgn="base">
              <a:lnSpc>
                <a:spcPct val="140000"/>
              </a:lnSpc>
            </a:pPr>
            <a:r>
              <a:rPr lang="en-US" sz="2400" dirty="0"/>
              <a:t>Talk to yourself the way you would talk to your best friend.</a:t>
            </a:r>
          </a:p>
          <a:p>
            <a:pPr fontAlgn="base"/>
            <a:br>
              <a:rPr lang="en-US" sz="2800" dirty="0"/>
            </a:br>
            <a:endParaRPr lang="en-US" sz="2800" dirty="0"/>
          </a:p>
          <a:p>
            <a:endParaRPr lang="en-US" sz="2800" dirty="0"/>
          </a:p>
        </p:txBody>
      </p:sp>
    </p:spTree>
    <p:extLst>
      <p:ext uri="{BB962C8B-B14F-4D97-AF65-F5344CB8AC3E}">
        <p14:creationId xmlns:p14="http://schemas.microsoft.com/office/powerpoint/2010/main" val="3161336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E879-0210-4B43-BC14-A9E4A5C8D0FE}"/>
              </a:ext>
            </a:extLst>
          </p:cNvPr>
          <p:cNvSpPr>
            <a:spLocks noGrp="1"/>
          </p:cNvSpPr>
          <p:nvPr>
            <p:ph type="title"/>
          </p:nvPr>
        </p:nvSpPr>
        <p:spPr>
          <a:xfrm>
            <a:off x="795130" y="218662"/>
            <a:ext cx="10684566" cy="4939747"/>
          </a:xfrm>
        </p:spPr>
        <p:txBody>
          <a:bodyPr vert="horz" lIns="91440" tIns="45720" rIns="91440" bIns="45720" rtlCol="0" anchor="b">
            <a:normAutofit/>
          </a:bodyPr>
          <a:lstStyle/>
          <a:p>
            <a:r>
              <a:rPr lang="en-US" sz="2800" dirty="0">
                <a:cs typeface="Arial" panose="020B0604020202020204" pitchFamily="34" charset="0"/>
              </a:rPr>
              <a:t>Try the </a:t>
            </a:r>
            <a:r>
              <a:rPr lang="en-US" sz="2800" dirty="0">
                <a:solidFill>
                  <a:srgbClr val="7030A0"/>
                </a:solidFill>
                <a:cs typeface="Arial" panose="020B0604020202020204" pitchFamily="34" charset="0"/>
              </a:rPr>
              <a:t>S.T.O.P.</a:t>
            </a:r>
            <a:r>
              <a:rPr lang="en-US" sz="2800" dirty="0">
                <a:cs typeface="Arial" panose="020B0604020202020204" pitchFamily="34" charset="0"/>
              </a:rPr>
              <a:t> stress management technique</a:t>
            </a:r>
            <a:br>
              <a:rPr lang="en-US" sz="2400" dirty="0">
                <a:cs typeface="Arial" panose="020B0604020202020204" pitchFamily="34" charset="0"/>
              </a:rPr>
            </a:br>
            <a:br>
              <a:rPr lang="en-US" sz="2400" dirty="0">
                <a:cs typeface="Arial" panose="020B0604020202020204" pitchFamily="34" charset="0"/>
              </a:rPr>
            </a:br>
            <a:r>
              <a:rPr lang="en-US" sz="2400" dirty="0">
                <a:solidFill>
                  <a:srgbClr val="7030A0"/>
                </a:solidFill>
                <a:cs typeface="Arial" panose="020B0604020202020204" pitchFamily="34" charset="0"/>
              </a:rPr>
              <a:t>S –</a:t>
            </a:r>
            <a:r>
              <a:rPr lang="en-US" sz="2400" dirty="0">
                <a:solidFill>
                  <a:srgbClr val="7030A0"/>
                </a:solidFill>
              </a:rPr>
              <a:t>Stop </a:t>
            </a:r>
            <a:r>
              <a:rPr lang="en-US" sz="2400" dirty="0"/>
              <a:t>what you are doing: Press the pause button on your thoughts and actions.</a:t>
            </a:r>
            <a:br>
              <a:rPr lang="en-US" sz="2400" dirty="0"/>
            </a:br>
            <a:br>
              <a:rPr lang="en-US" sz="2400" dirty="0">
                <a:cs typeface="Arial" panose="020B0604020202020204" pitchFamily="34" charset="0"/>
              </a:rPr>
            </a:br>
            <a:r>
              <a:rPr lang="en-US" sz="2400" dirty="0">
                <a:solidFill>
                  <a:srgbClr val="7030A0"/>
                </a:solidFill>
                <a:cs typeface="Arial" panose="020B0604020202020204" pitchFamily="34" charset="0"/>
              </a:rPr>
              <a:t>T – Take a breath.</a:t>
            </a:r>
            <a:br>
              <a:rPr lang="en-US" sz="2400" dirty="0">
                <a:solidFill>
                  <a:srgbClr val="7030A0"/>
                </a:solidFill>
                <a:cs typeface="Arial" panose="020B0604020202020204" pitchFamily="34" charset="0"/>
              </a:rPr>
            </a:br>
            <a:br>
              <a:rPr lang="en-US" sz="2400" dirty="0">
                <a:cs typeface="Arial" panose="020B0604020202020204" pitchFamily="34" charset="0"/>
              </a:rPr>
            </a:br>
            <a:r>
              <a:rPr lang="en-US" sz="2400" dirty="0">
                <a:solidFill>
                  <a:srgbClr val="7030A0"/>
                </a:solidFill>
                <a:cs typeface="Arial" panose="020B0604020202020204" pitchFamily="34" charset="0"/>
              </a:rPr>
              <a:t>O – Observe </a:t>
            </a:r>
            <a:r>
              <a:rPr lang="en-US" sz="2400" dirty="0"/>
              <a:t>what is going on with your body, your emotions, your mind (what assumptions are you making about yourself and your feelings?)</a:t>
            </a:r>
            <a:br>
              <a:rPr lang="en-US" sz="2400" dirty="0"/>
            </a:br>
            <a:br>
              <a:rPr lang="en-US" sz="2400" dirty="0">
                <a:cs typeface="Arial" panose="020B0604020202020204" pitchFamily="34" charset="0"/>
              </a:rPr>
            </a:br>
            <a:r>
              <a:rPr lang="en-US" sz="2400" dirty="0">
                <a:solidFill>
                  <a:srgbClr val="7030A0"/>
                </a:solidFill>
                <a:cs typeface="Arial" panose="020B0604020202020204" pitchFamily="34" charset="0"/>
              </a:rPr>
              <a:t>P – </a:t>
            </a:r>
            <a:r>
              <a:rPr lang="en-US" sz="2400" dirty="0">
                <a:solidFill>
                  <a:srgbClr val="7030A0"/>
                </a:solidFill>
              </a:rPr>
              <a:t>Proceed </a:t>
            </a:r>
            <a:r>
              <a:rPr lang="en-US" sz="2400" dirty="0"/>
              <a:t>with whatever you were doing, making a conscious, intentional choice to incorporate what you just learned.</a:t>
            </a:r>
            <a:br>
              <a:rPr lang="en-US" sz="2400" dirty="0">
                <a:cs typeface="Arial" panose="020B0604020202020204" pitchFamily="34" charset="0"/>
              </a:rPr>
            </a:br>
            <a:endParaRPr lang="en-US" sz="2400" kern="1200" dirty="0">
              <a:solidFill>
                <a:schemeClr val="tx2"/>
              </a:solidFill>
              <a:ea typeface="+mj-ea"/>
              <a:cs typeface="+mj-cs"/>
            </a:endParaRPr>
          </a:p>
        </p:txBody>
      </p:sp>
    </p:spTree>
    <p:extLst>
      <p:ext uri="{BB962C8B-B14F-4D97-AF65-F5344CB8AC3E}">
        <p14:creationId xmlns:p14="http://schemas.microsoft.com/office/powerpoint/2010/main" val="391419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B932-351F-EF4F-8AEC-13D8181EF280}"/>
              </a:ext>
            </a:extLst>
          </p:cNvPr>
          <p:cNvSpPr>
            <a:spLocks noGrp="1"/>
          </p:cNvSpPr>
          <p:nvPr>
            <p:ph type="title"/>
          </p:nvPr>
        </p:nvSpPr>
        <p:spPr>
          <a:xfrm>
            <a:off x="838200" y="365125"/>
            <a:ext cx="10515600" cy="948668"/>
          </a:xfrm>
        </p:spPr>
        <p:txBody>
          <a:bodyPr>
            <a:noAutofit/>
          </a:bodyPr>
          <a:lstStyle/>
          <a:p>
            <a:r>
              <a:rPr lang="en-US" sz="2800" dirty="0"/>
              <a:t>Additional ways to think about stress management – Part 1* </a:t>
            </a:r>
          </a:p>
        </p:txBody>
      </p:sp>
      <p:sp>
        <p:nvSpPr>
          <p:cNvPr id="3" name="Content Placeholder 2">
            <a:extLst>
              <a:ext uri="{FF2B5EF4-FFF2-40B4-BE49-F238E27FC236}">
                <a16:creationId xmlns:a16="http://schemas.microsoft.com/office/drawing/2014/main" id="{F135CA7C-1ACE-5A47-A8E1-2E088E7ECF7B}"/>
              </a:ext>
            </a:extLst>
          </p:cNvPr>
          <p:cNvSpPr>
            <a:spLocks noGrp="1"/>
          </p:cNvSpPr>
          <p:nvPr>
            <p:ph idx="1"/>
          </p:nvPr>
        </p:nvSpPr>
        <p:spPr>
          <a:xfrm>
            <a:off x="639418" y="1439917"/>
            <a:ext cx="10515600" cy="4424170"/>
          </a:xfrm>
        </p:spPr>
        <p:txBody>
          <a:bodyPr>
            <a:normAutofit/>
          </a:bodyPr>
          <a:lstStyle/>
          <a:p>
            <a:r>
              <a:rPr lang="en-US" sz="2400" dirty="0">
                <a:solidFill>
                  <a:schemeClr val="accent1"/>
                </a:solidFill>
              </a:rPr>
              <a:t>Action Orientated Approaches: used to take action to change a stressful situation</a:t>
            </a:r>
          </a:p>
          <a:p>
            <a:endParaRPr lang="en-US" sz="2400" dirty="0">
              <a:solidFill>
                <a:schemeClr val="accent1"/>
              </a:solidFill>
            </a:endParaRPr>
          </a:p>
          <a:p>
            <a:r>
              <a:rPr lang="en-US" sz="2400" dirty="0">
                <a:solidFill>
                  <a:schemeClr val="accent1"/>
                </a:solidFill>
              </a:rPr>
              <a:t>Emotion-oriented approaches: used to change the way we perceive a stressful situation</a:t>
            </a:r>
          </a:p>
          <a:p>
            <a:endParaRPr lang="en-US" sz="2400" dirty="0">
              <a:solidFill>
                <a:schemeClr val="accent1"/>
              </a:solidFill>
            </a:endParaRPr>
          </a:p>
          <a:p>
            <a:r>
              <a:rPr lang="en-US" sz="2400" dirty="0">
                <a:solidFill>
                  <a:schemeClr val="accent1"/>
                </a:solidFill>
              </a:rPr>
              <a:t>Acceptance-oriented approaches: used for dealing with stressful situations you can’t control</a:t>
            </a:r>
          </a:p>
          <a:p>
            <a:pPr marL="0" indent="0">
              <a:buNone/>
            </a:pPr>
            <a:endParaRPr lang="en-US" sz="2400" dirty="0"/>
          </a:p>
          <a:p>
            <a:pPr marL="0" indent="0">
              <a:buNone/>
            </a:pPr>
            <a:endParaRPr lang="en-US" sz="2400" dirty="0">
              <a:solidFill>
                <a:schemeClr val="accent1"/>
              </a:solidFill>
            </a:endParaRPr>
          </a:p>
          <a:p>
            <a:pPr marL="0" indent="0">
              <a:buNone/>
            </a:pPr>
            <a:r>
              <a:rPr lang="en-US" sz="1000" dirty="0">
                <a:solidFill>
                  <a:schemeClr val="accent1"/>
                </a:solidFill>
              </a:rPr>
              <a:t>*Much of this section is adapted from </a:t>
            </a:r>
            <a:r>
              <a:rPr lang="en-US" sz="1000" dirty="0" err="1">
                <a:solidFill>
                  <a:schemeClr val="accent1"/>
                </a:solidFill>
              </a:rPr>
              <a:t>PositivePsycholgy.com</a:t>
            </a:r>
            <a:r>
              <a:rPr lang="en-US" sz="1000" dirty="0">
                <a:solidFill>
                  <a:schemeClr val="accent1"/>
                </a:solidFill>
              </a:rPr>
              <a:t> 7/15/21</a:t>
            </a:r>
          </a:p>
        </p:txBody>
      </p:sp>
    </p:spTree>
    <p:extLst>
      <p:ext uri="{BB962C8B-B14F-4D97-AF65-F5344CB8AC3E}">
        <p14:creationId xmlns:p14="http://schemas.microsoft.com/office/powerpoint/2010/main" val="110609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B2CF-A5CF-2A40-941A-66BD596558DD}"/>
              </a:ext>
            </a:extLst>
          </p:cNvPr>
          <p:cNvSpPr>
            <a:spLocks noGrp="1"/>
          </p:cNvSpPr>
          <p:nvPr>
            <p:ph type="title"/>
          </p:nvPr>
        </p:nvSpPr>
        <p:spPr>
          <a:xfrm>
            <a:off x="838200" y="248478"/>
            <a:ext cx="10515600" cy="1073426"/>
          </a:xfrm>
        </p:spPr>
        <p:txBody>
          <a:bodyPr>
            <a:noAutofit/>
          </a:bodyPr>
          <a:lstStyle/>
          <a:p>
            <a:r>
              <a:rPr lang="en-US" sz="2800" dirty="0"/>
              <a:t>Action-oriented approaches allow you to take action and change the stressful situation.</a:t>
            </a:r>
            <a:br>
              <a:rPr lang="en-US" sz="2800" dirty="0"/>
            </a:br>
            <a:endParaRPr lang="en-US" sz="2800" dirty="0"/>
          </a:p>
        </p:txBody>
      </p:sp>
      <p:sp>
        <p:nvSpPr>
          <p:cNvPr id="3" name="Content Placeholder 2">
            <a:extLst>
              <a:ext uri="{FF2B5EF4-FFF2-40B4-BE49-F238E27FC236}">
                <a16:creationId xmlns:a16="http://schemas.microsoft.com/office/drawing/2014/main" id="{70F2DD0D-A658-274B-A5AF-85E4EA54EC05}"/>
              </a:ext>
            </a:extLst>
          </p:cNvPr>
          <p:cNvSpPr>
            <a:spLocks noGrp="1"/>
          </p:cNvSpPr>
          <p:nvPr>
            <p:ph idx="1"/>
          </p:nvPr>
        </p:nvSpPr>
        <p:spPr>
          <a:xfrm>
            <a:off x="838200" y="1093304"/>
            <a:ext cx="10515600" cy="5357192"/>
          </a:xfrm>
        </p:spPr>
        <p:txBody>
          <a:bodyPr>
            <a:normAutofit/>
          </a:bodyPr>
          <a:lstStyle/>
          <a:p>
            <a:pPr marL="0" indent="0">
              <a:lnSpc>
                <a:spcPct val="100000"/>
              </a:lnSpc>
              <a:buNone/>
            </a:pPr>
            <a:r>
              <a:rPr lang="en-US" sz="1600" dirty="0">
                <a:solidFill>
                  <a:schemeClr val="accent1"/>
                </a:solidFill>
              </a:rPr>
              <a:t>1. </a:t>
            </a:r>
            <a:r>
              <a:rPr lang="en-US" sz="2000" dirty="0">
                <a:solidFill>
                  <a:schemeClr val="accent1"/>
                </a:solidFill>
              </a:rPr>
              <a:t>Be assertive</a:t>
            </a:r>
          </a:p>
          <a:p>
            <a:pPr>
              <a:lnSpc>
                <a:spcPct val="100000"/>
              </a:lnSpc>
            </a:pPr>
            <a:r>
              <a:rPr lang="en-US" sz="1600" dirty="0">
                <a:solidFill>
                  <a:schemeClr val="accent1"/>
                </a:solidFill>
              </a:rPr>
              <a:t>Clear and effective communication is the key to being assertive. When we’re assertive, we can ask for what we want or need, and also explain what is bothering us. The key is doing this in a fair and firm manner while still having empathy for others. Once you identify what you need to communicate, you can stand up for yourself and be proactive in altering the stressful situation. </a:t>
            </a:r>
          </a:p>
          <a:p>
            <a:pPr marL="0" indent="0">
              <a:lnSpc>
                <a:spcPct val="100000"/>
              </a:lnSpc>
              <a:buNone/>
            </a:pPr>
            <a:r>
              <a:rPr lang="en-US" sz="1600" dirty="0">
                <a:solidFill>
                  <a:schemeClr val="accent1"/>
                </a:solidFill>
              </a:rPr>
              <a:t>2. </a:t>
            </a:r>
            <a:r>
              <a:rPr lang="en-US" sz="2000" dirty="0">
                <a:solidFill>
                  <a:schemeClr val="accent1"/>
                </a:solidFill>
              </a:rPr>
              <a:t>Reduce the noise</a:t>
            </a:r>
          </a:p>
          <a:p>
            <a:pPr>
              <a:lnSpc>
                <a:spcPct val="100000"/>
              </a:lnSpc>
            </a:pPr>
            <a:r>
              <a:rPr lang="en-US" sz="1600" dirty="0">
                <a:solidFill>
                  <a:schemeClr val="accent1"/>
                </a:solidFill>
              </a:rPr>
              <a:t>Switching off all the technology, screen time, and constant stimuli can help us slow down. How often do you go offline? It is worth changing, for your own sake.</a:t>
            </a:r>
          </a:p>
          <a:p>
            <a:pPr>
              <a:lnSpc>
                <a:spcPct val="100000"/>
              </a:lnSpc>
            </a:pPr>
            <a:r>
              <a:rPr lang="en-US" sz="1600" dirty="0">
                <a:solidFill>
                  <a:schemeClr val="accent1"/>
                </a:solidFill>
              </a:rPr>
              <a:t>Make time for some quietness each day. You may notice how all those seemingly urgent things we need to do become less important and crisis-like. That to-do list will be there when you’re in a place to return to it. Remember that recharging is a very effective way of tackling stress.</a:t>
            </a:r>
          </a:p>
          <a:p>
            <a:pPr marL="0" indent="0">
              <a:lnSpc>
                <a:spcPct val="100000"/>
              </a:lnSpc>
              <a:buNone/>
            </a:pPr>
            <a:r>
              <a:rPr lang="en-US" sz="1600" dirty="0">
                <a:solidFill>
                  <a:schemeClr val="accent1"/>
                </a:solidFill>
              </a:rPr>
              <a:t>3. </a:t>
            </a:r>
            <a:r>
              <a:rPr lang="en-US" sz="2000" dirty="0">
                <a:solidFill>
                  <a:schemeClr val="accent1"/>
                </a:solidFill>
              </a:rPr>
              <a:t>Manage your time</a:t>
            </a:r>
          </a:p>
          <a:p>
            <a:pPr>
              <a:lnSpc>
                <a:spcPct val="100000"/>
              </a:lnSpc>
            </a:pPr>
            <a:r>
              <a:rPr lang="en-US" sz="1600" dirty="0">
                <a:solidFill>
                  <a:schemeClr val="accent1"/>
                </a:solidFill>
              </a:rPr>
              <a:t>If we let them, our days will consume us. Before we know it, the months have become overwhelmingly busy. When we prioritize and organize our tasks, we create a less stressful and more enjoyable life.</a:t>
            </a:r>
          </a:p>
          <a:p>
            <a:pPr marL="0" indent="0">
              <a:lnSpc>
                <a:spcPct val="100000"/>
              </a:lnSpc>
              <a:buNone/>
            </a:pPr>
            <a:endParaRPr lang="en-US" sz="1600" dirty="0">
              <a:solidFill>
                <a:schemeClr val="accent1"/>
              </a:solidFill>
            </a:endParaRPr>
          </a:p>
        </p:txBody>
      </p:sp>
    </p:spTree>
    <p:extLst>
      <p:ext uri="{BB962C8B-B14F-4D97-AF65-F5344CB8AC3E}">
        <p14:creationId xmlns:p14="http://schemas.microsoft.com/office/powerpoint/2010/main" val="326477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425-AC9C-AC4D-B132-11B2C46C64FE}"/>
              </a:ext>
            </a:extLst>
          </p:cNvPr>
          <p:cNvSpPr>
            <a:spLocks noGrp="1"/>
          </p:cNvSpPr>
          <p:nvPr>
            <p:ph type="title"/>
          </p:nvPr>
        </p:nvSpPr>
        <p:spPr>
          <a:xfrm>
            <a:off x="838200" y="365125"/>
            <a:ext cx="10515600" cy="12506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D78BC05-24E5-594A-9DAA-3521602D156F}"/>
              </a:ext>
            </a:extLst>
          </p:cNvPr>
          <p:cNvSpPr>
            <a:spLocks noGrp="1"/>
          </p:cNvSpPr>
          <p:nvPr>
            <p:ph idx="1"/>
          </p:nvPr>
        </p:nvSpPr>
        <p:spPr>
          <a:xfrm>
            <a:off x="838200" y="1040524"/>
            <a:ext cx="10515600" cy="5136440"/>
          </a:xfrm>
        </p:spPr>
        <p:txBody>
          <a:bodyPr>
            <a:normAutofit/>
          </a:bodyPr>
          <a:lstStyle/>
          <a:p>
            <a:pPr marL="0" indent="0">
              <a:buNone/>
            </a:pPr>
            <a:r>
              <a:rPr lang="en-US" sz="2000" dirty="0">
                <a:solidFill>
                  <a:schemeClr val="accent1"/>
                </a:solidFill>
              </a:rPr>
              <a:t>4.Creating boundaries</a:t>
            </a:r>
          </a:p>
          <a:p>
            <a:r>
              <a:rPr lang="en-US" sz="1700" dirty="0">
                <a:solidFill>
                  <a:schemeClr val="accent1"/>
                </a:solidFill>
              </a:rPr>
              <a:t>Boundaries are the internal set of rules that we establish for ourselves. They outline what behaviors we will and won’t accept, how much time and space we need from others, and what priorities we have.</a:t>
            </a:r>
          </a:p>
          <a:p>
            <a:r>
              <a:rPr lang="en-US" sz="1700" dirty="0">
                <a:solidFill>
                  <a:schemeClr val="accent1"/>
                </a:solidFill>
              </a:rPr>
              <a:t>Healthy boundaries are essential for a stress-free life. When we have healthy boundaries we respect ourselves and take care of our well-being by clearly expressing our boundaries to others.</a:t>
            </a:r>
          </a:p>
          <a:p>
            <a:pPr marL="0" indent="0">
              <a:buNone/>
            </a:pPr>
            <a:endParaRPr lang="en-US" sz="1700" dirty="0"/>
          </a:p>
          <a:p>
            <a:pPr marL="0" indent="0">
              <a:buNone/>
            </a:pPr>
            <a:r>
              <a:rPr lang="en-US" sz="2000" dirty="0">
                <a:solidFill>
                  <a:schemeClr val="accent1"/>
                </a:solidFill>
              </a:rPr>
              <a:t>5. Get out of your head</a:t>
            </a:r>
          </a:p>
          <a:p>
            <a:r>
              <a:rPr lang="en-US" sz="1600" dirty="0">
                <a:solidFill>
                  <a:schemeClr val="accent1"/>
                </a:solidFill>
              </a:rPr>
              <a:t>Sometimes it’s best not to even try contending with the racing thoughts. Sometimes you just need a break. Distract yourself. Watch a movie, phone or catch up with a friend, go for a walk, or do something positive that you know takes your mind off things.</a:t>
            </a:r>
          </a:p>
          <a:p>
            <a:endParaRPr lang="en-US" dirty="0"/>
          </a:p>
        </p:txBody>
      </p:sp>
    </p:spTree>
    <p:extLst>
      <p:ext uri="{BB962C8B-B14F-4D97-AF65-F5344CB8AC3E}">
        <p14:creationId xmlns:p14="http://schemas.microsoft.com/office/powerpoint/2010/main" val="420025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C3BA-B8D6-1A40-A08C-B820B4111B59}"/>
              </a:ext>
            </a:extLst>
          </p:cNvPr>
          <p:cNvSpPr>
            <a:spLocks noGrp="1"/>
          </p:cNvSpPr>
          <p:nvPr>
            <p:ph type="title"/>
          </p:nvPr>
        </p:nvSpPr>
        <p:spPr>
          <a:xfrm>
            <a:off x="838200" y="365125"/>
            <a:ext cx="10515600" cy="1085303"/>
          </a:xfrm>
        </p:spPr>
        <p:txBody>
          <a:bodyPr>
            <a:normAutofit fontScale="90000"/>
          </a:bodyPr>
          <a:lstStyle/>
          <a:p>
            <a:r>
              <a:rPr lang="en-US" sz="2800" dirty="0"/>
              <a:t>Emotion-oriented approaches are used to change the way we perceive stressful situations.</a:t>
            </a:r>
            <a:br>
              <a:rPr lang="en-US" sz="2800" dirty="0"/>
            </a:br>
            <a:endParaRPr lang="en-US" sz="2800" dirty="0"/>
          </a:p>
        </p:txBody>
      </p:sp>
      <p:sp>
        <p:nvSpPr>
          <p:cNvPr id="3" name="Content Placeholder 2">
            <a:extLst>
              <a:ext uri="{FF2B5EF4-FFF2-40B4-BE49-F238E27FC236}">
                <a16:creationId xmlns:a16="http://schemas.microsoft.com/office/drawing/2014/main" id="{D4ABAD22-82BC-274D-8956-3539D7C6B3BB}"/>
              </a:ext>
            </a:extLst>
          </p:cNvPr>
          <p:cNvSpPr>
            <a:spLocks noGrp="1"/>
          </p:cNvSpPr>
          <p:nvPr>
            <p:ph idx="1"/>
          </p:nvPr>
        </p:nvSpPr>
        <p:spPr>
          <a:xfrm>
            <a:off x="838200" y="945932"/>
            <a:ext cx="10515600" cy="5623034"/>
          </a:xfrm>
        </p:spPr>
        <p:txBody>
          <a:bodyPr>
            <a:normAutofit fontScale="32500" lnSpcReduction="20000"/>
          </a:bodyPr>
          <a:lstStyle/>
          <a:p>
            <a:endParaRPr lang="en-US" dirty="0"/>
          </a:p>
          <a:p>
            <a:pPr>
              <a:lnSpc>
                <a:spcPct val="120000"/>
              </a:lnSpc>
            </a:pPr>
            <a:r>
              <a:rPr lang="en-US" sz="5000" dirty="0">
                <a:solidFill>
                  <a:schemeClr val="accent1"/>
                </a:solidFill>
              </a:rPr>
              <a:t>6. Affirmations and imagery</a:t>
            </a:r>
          </a:p>
          <a:p>
            <a:pPr marL="0" indent="0">
              <a:lnSpc>
                <a:spcPct val="120000"/>
              </a:lnSpc>
              <a:buNone/>
            </a:pPr>
            <a:r>
              <a:rPr lang="en-US" sz="4300" dirty="0">
                <a:solidFill>
                  <a:schemeClr val="accent1"/>
                </a:solidFill>
              </a:rPr>
              <a:t>The power of positive imagery and affirmations is now scientifically proven to increase positive emotion.</a:t>
            </a:r>
          </a:p>
          <a:p>
            <a:pPr marL="0" indent="0">
              <a:lnSpc>
                <a:spcPct val="120000"/>
              </a:lnSpc>
              <a:buNone/>
            </a:pPr>
            <a:r>
              <a:rPr lang="en-US" sz="4300" dirty="0">
                <a:solidFill>
                  <a:schemeClr val="accent1"/>
                </a:solidFill>
              </a:rPr>
              <a:t>How? When you think of a positive experience, your brain perceives it to be a reality.</a:t>
            </a:r>
          </a:p>
          <a:p>
            <a:pPr marL="0" indent="0">
              <a:lnSpc>
                <a:spcPct val="120000"/>
              </a:lnSpc>
              <a:buNone/>
            </a:pPr>
            <a:r>
              <a:rPr lang="en-US" sz="4300" dirty="0">
                <a:solidFill>
                  <a:schemeClr val="accent1"/>
                </a:solidFill>
              </a:rPr>
              <a:t>So, replace those negative thoughts with positive statements and challenge and change the way you see and experience the world.</a:t>
            </a:r>
          </a:p>
          <a:p>
            <a:pPr marL="0" indent="0">
              <a:lnSpc>
                <a:spcPct val="120000"/>
              </a:lnSpc>
              <a:buNone/>
            </a:pPr>
            <a:endParaRPr lang="en-US" sz="4300" dirty="0">
              <a:solidFill>
                <a:schemeClr val="accent1"/>
              </a:solidFill>
            </a:endParaRPr>
          </a:p>
          <a:p>
            <a:pPr>
              <a:lnSpc>
                <a:spcPct val="120000"/>
              </a:lnSpc>
            </a:pPr>
            <a:r>
              <a:rPr lang="en-US" sz="5000" dirty="0">
                <a:solidFill>
                  <a:schemeClr val="accent1"/>
                </a:solidFill>
              </a:rPr>
              <a:t>7. Cognitive Restructuring</a:t>
            </a:r>
          </a:p>
          <a:p>
            <a:pPr marL="0" indent="0">
              <a:lnSpc>
                <a:spcPct val="120000"/>
              </a:lnSpc>
              <a:buNone/>
            </a:pPr>
            <a:r>
              <a:rPr lang="en-US" sz="4900" dirty="0">
                <a:solidFill>
                  <a:schemeClr val="accent1"/>
                </a:solidFill>
              </a:rPr>
              <a:t>This is a technique for understanding negative emotions and challenging the sometimes-incorrect beliefs that cause them. Cognitive restructuring is a key component of Cognitive behavioral therapy (CBT). </a:t>
            </a:r>
          </a:p>
          <a:p>
            <a:pPr marL="0" indent="0">
              <a:lnSpc>
                <a:spcPct val="120000"/>
              </a:lnSpc>
              <a:buNone/>
            </a:pPr>
            <a:endParaRPr lang="en-US" sz="4900" dirty="0">
              <a:solidFill>
                <a:schemeClr val="accent1"/>
              </a:solidFill>
            </a:endParaRPr>
          </a:p>
          <a:p>
            <a:pPr>
              <a:lnSpc>
                <a:spcPct val="120000"/>
              </a:lnSpc>
            </a:pPr>
            <a:r>
              <a:rPr lang="en-US" sz="5000" dirty="0">
                <a:solidFill>
                  <a:schemeClr val="accent1"/>
                </a:solidFill>
              </a:rPr>
              <a:t>8. ABC Technique</a:t>
            </a:r>
          </a:p>
          <a:p>
            <a:pPr marL="0" indent="0">
              <a:lnSpc>
                <a:spcPct val="120000"/>
              </a:lnSpc>
              <a:buNone/>
            </a:pPr>
            <a:r>
              <a:rPr lang="en-US" sz="4900" dirty="0">
                <a:solidFill>
                  <a:schemeClr val="accent1"/>
                </a:solidFill>
              </a:rPr>
              <a:t>The letters ABC stand for; A – adversity, or the stressful event. B – beliefs, or the way that you respond to the event. Then C – consequences, the result of your beliefs lead to the actions and outcome of that event. </a:t>
            </a:r>
          </a:p>
          <a:p>
            <a:pPr marL="0" indent="0">
              <a:lnSpc>
                <a:spcPct val="120000"/>
              </a:lnSpc>
              <a:buNone/>
            </a:pPr>
            <a:r>
              <a:rPr lang="en-US" sz="4900" dirty="0">
                <a:solidFill>
                  <a:schemeClr val="accent1"/>
                </a:solidFill>
              </a:rPr>
              <a:t>For example, poor grade – I’m a lousy student – I’m miserable and less motivated.</a:t>
            </a:r>
          </a:p>
          <a:p>
            <a:pPr marL="0" indent="0">
              <a:lnSpc>
                <a:spcPct val="120000"/>
              </a:lnSpc>
              <a:buNone/>
            </a:pPr>
            <a:r>
              <a:rPr lang="en-US" sz="4900" dirty="0">
                <a:solidFill>
                  <a:schemeClr val="accent1"/>
                </a:solidFill>
              </a:rPr>
              <a:t>Essentially, the more optimistic your beliefs, the more positive the outcome.</a:t>
            </a:r>
          </a:p>
          <a:p>
            <a:pPr marL="0" indent="0">
              <a:buNone/>
            </a:pPr>
            <a:endParaRPr lang="en-US" dirty="0"/>
          </a:p>
        </p:txBody>
      </p:sp>
    </p:spTree>
    <p:extLst>
      <p:ext uri="{BB962C8B-B14F-4D97-AF65-F5344CB8AC3E}">
        <p14:creationId xmlns:p14="http://schemas.microsoft.com/office/powerpoint/2010/main" val="188142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5039-1D6F-024A-98BF-7501BC06FB6A}"/>
              </a:ext>
            </a:extLst>
          </p:cNvPr>
          <p:cNvSpPr>
            <a:spLocks noGrp="1"/>
          </p:cNvSpPr>
          <p:nvPr>
            <p:ph type="title"/>
          </p:nvPr>
        </p:nvSpPr>
        <p:spPr/>
        <p:txBody>
          <a:bodyPr>
            <a:normAutofit/>
          </a:bodyPr>
          <a:lstStyle/>
          <a:p>
            <a:r>
              <a:rPr lang="en-US" sz="2800" dirty="0"/>
              <a:t>Acceptance-oriented approaches are useful in stressful situations that you cannot control.</a:t>
            </a:r>
            <a:br>
              <a:rPr lang="en-US" sz="2800" dirty="0"/>
            </a:br>
            <a:endParaRPr lang="en-US" sz="2800" dirty="0"/>
          </a:p>
        </p:txBody>
      </p:sp>
      <p:sp>
        <p:nvSpPr>
          <p:cNvPr id="3" name="Content Placeholder 2">
            <a:extLst>
              <a:ext uri="{FF2B5EF4-FFF2-40B4-BE49-F238E27FC236}">
                <a16:creationId xmlns:a16="http://schemas.microsoft.com/office/drawing/2014/main" id="{ED02C182-5C3E-A04A-B6C0-14317B0A8090}"/>
              </a:ext>
            </a:extLst>
          </p:cNvPr>
          <p:cNvSpPr>
            <a:spLocks noGrp="1"/>
          </p:cNvSpPr>
          <p:nvPr>
            <p:ph idx="1"/>
          </p:nvPr>
        </p:nvSpPr>
        <p:spPr>
          <a:xfrm>
            <a:off x="838200" y="1513490"/>
            <a:ext cx="10515600" cy="4663473"/>
          </a:xfrm>
        </p:spPr>
        <p:txBody>
          <a:bodyPr>
            <a:normAutofit/>
          </a:bodyPr>
          <a:lstStyle/>
          <a:p>
            <a:pPr marL="0" indent="0">
              <a:buNone/>
            </a:pPr>
            <a:r>
              <a:rPr lang="en-US" sz="1600" dirty="0">
                <a:solidFill>
                  <a:schemeClr val="accent1"/>
                </a:solidFill>
              </a:rPr>
              <a:t> </a:t>
            </a:r>
          </a:p>
          <a:p>
            <a:r>
              <a:rPr lang="en-US" sz="2000" dirty="0">
                <a:solidFill>
                  <a:schemeClr val="accent1"/>
                </a:solidFill>
              </a:rPr>
              <a:t>9. Diet and Exercise</a:t>
            </a:r>
          </a:p>
          <a:p>
            <a:r>
              <a:rPr lang="en-US" sz="1600" dirty="0">
                <a:solidFill>
                  <a:schemeClr val="accent1"/>
                </a:solidFill>
              </a:rPr>
              <a:t>You’ve heard it before, but you are what you eat. Be mindful of having a balanced and healthy diet. Making simple diet changes, such as reducing your alcohol, caffeine and sugar intake is a proven way of reducing anxiety.</a:t>
            </a:r>
          </a:p>
          <a:p>
            <a:r>
              <a:rPr lang="en-US" sz="1600" dirty="0">
                <a:solidFill>
                  <a:schemeClr val="accent1"/>
                </a:solidFill>
              </a:rPr>
              <a:t>Another guaranteed way to reduce stress is exercise. It’s proven to also be as effective as antidepressants in relieving mild depression.</a:t>
            </a:r>
          </a:p>
          <a:p>
            <a:pPr marL="0" indent="0">
              <a:buNone/>
            </a:pPr>
            <a:endParaRPr lang="en-US" sz="1600" dirty="0">
              <a:solidFill>
                <a:schemeClr val="accent1"/>
              </a:solidFill>
            </a:endParaRPr>
          </a:p>
          <a:p>
            <a:r>
              <a:rPr lang="en-US" sz="2000" dirty="0">
                <a:solidFill>
                  <a:schemeClr val="accent1"/>
                </a:solidFill>
              </a:rPr>
              <a:t>10. Meditation and physical relaxation</a:t>
            </a:r>
          </a:p>
          <a:p>
            <a:r>
              <a:rPr lang="en-US" sz="1600" dirty="0">
                <a:solidFill>
                  <a:schemeClr val="accent1"/>
                </a:solidFill>
              </a:rPr>
              <a:t>Use techniques such as deep breathing, guided visualizations, yoga, and guided body scans. These activities help relax the body. Some examples for you to try out are included below.</a:t>
            </a:r>
          </a:p>
          <a:p>
            <a:endParaRPr lang="en-US" sz="1600" dirty="0">
              <a:solidFill>
                <a:schemeClr val="accent1"/>
              </a:solidFill>
            </a:endParaRPr>
          </a:p>
          <a:p>
            <a:endParaRPr lang="en-US" sz="1600" dirty="0">
              <a:solidFill>
                <a:schemeClr val="accent1"/>
              </a:solidFill>
            </a:endParaRPr>
          </a:p>
        </p:txBody>
      </p:sp>
    </p:spTree>
    <p:extLst>
      <p:ext uri="{BB962C8B-B14F-4D97-AF65-F5344CB8AC3E}">
        <p14:creationId xmlns:p14="http://schemas.microsoft.com/office/powerpoint/2010/main" val="975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142E-9052-E04B-A306-3E3F22FD3A4A}"/>
              </a:ext>
            </a:extLst>
          </p:cNvPr>
          <p:cNvSpPr>
            <a:spLocks noGrp="1"/>
          </p:cNvSpPr>
          <p:nvPr>
            <p:ph type="title"/>
          </p:nvPr>
        </p:nvSpPr>
        <p:spPr>
          <a:xfrm>
            <a:off x="838200" y="365126"/>
            <a:ext cx="10515600" cy="11564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42016CF-0E05-0444-AA5F-EAD2FA06C234}"/>
              </a:ext>
            </a:extLst>
          </p:cNvPr>
          <p:cNvSpPr>
            <a:spLocks noGrp="1"/>
          </p:cNvSpPr>
          <p:nvPr>
            <p:ph idx="1"/>
          </p:nvPr>
        </p:nvSpPr>
        <p:spPr>
          <a:xfrm>
            <a:off x="838200" y="735291"/>
            <a:ext cx="10515600" cy="5441671"/>
          </a:xfrm>
        </p:spPr>
        <p:txBody>
          <a:bodyPr>
            <a:noAutofit/>
          </a:bodyPr>
          <a:lstStyle/>
          <a:p>
            <a:r>
              <a:rPr lang="en-US" sz="1800" dirty="0">
                <a:solidFill>
                  <a:schemeClr val="accent1"/>
                </a:solidFill>
              </a:rPr>
              <a:t>11. Build resilience</a:t>
            </a:r>
          </a:p>
          <a:p>
            <a:pPr>
              <a:lnSpc>
                <a:spcPct val="100000"/>
              </a:lnSpc>
            </a:pPr>
            <a:r>
              <a:rPr lang="en-US" sz="1600" dirty="0">
                <a:solidFill>
                  <a:schemeClr val="accent1"/>
                </a:solidFill>
              </a:rPr>
              <a:t>Resiliency is our ability to bounce back from stressful or negative experiences. </a:t>
            </a:r>
          </a:p>
          <a:p>
            <a:pPr>
              <a:lnSpc>
                <a:spcPct val="100000"/>
              </a:lnSpc>
            </a:pPr>
            <a:r>
              <a:rPr lang="en-US" sz="1600" dirty="0">
                <a:solidFill>
                  <a:schemeClr val="accent1"/>
                </a:solidFill>
              </a:rPr>
              <a:t>To simplify, resilient people are skilled at accepting that the situation has occurred, they learn from what transpired and then they move on.</a:t>
            </a:r>
          </a:p>
          <a:p>
            <a:pPr>
              <a:lnSpc>
                <a:spcPct val="100000"/>
              </a:lnSpc>
            </a:pPr>
            <a:endParaRPr lang="en-US" sz="1600" dirty="0">
              <a:solidFill>
                <a:schemeClr val="accent1"/>
              </a:solidFill>
            </a:endParaRPr>
          </a:p>
          <a:p>
            <a:pPr>
              <a:lnSpc>
                <a:spcPct val="100000"/>
              </a:lnSpc>
            </a:pPr>
            <a:r>
              <a:rPr lang="en-US" sz="1800" dirty="0">
                <a:solidFill>
                  <a:schemeClr val="accent1"/>
                </a:solidFill>
              </a:rPr>
              <a:t>12. Talk it out</a:t>
            </a:r>
          </a:p>
          <a:p>
            <a:pPr>
              <a:lnSpc>
                <a:spcPct val="100000"/>
              </a:lnSpc>
            </a:pPr>
            <a:r>
              <a:rPr lang="en-US" sz="1600" dirty="0">
                <a:solidFill>
                  <a:schemeClr val="accent1"/>
                </a:solidFill>
              </a:rPr>
              <a:t>Don’t hold it all inside. Talk to someone close to you about your worries or the things getting you down. Sharing worries can cut them in half, and also give you a chance to laugh at potentially absurd situations. </a:t>
            </a:r>
          </a:p>
          <a:p>
            <a:pPr>
              <a:lnSpc>
                <a:spcPct val="100000"/>
              </a:lnSpc>
            </a:pPr>
            <a:r>
              <a:rPr lang="en-US" sz="1600" dirty="0">
                <a:solidFill>
                  <a:schemeClr val="accent1"/>
                </a:solidFill>
              </a:rPr>
              <a:t>Many of our worries sound a lot less worrisome when we say them out loud.</a:t>
            </a:r>
          </a:p>
          <a:p>
            <a:pPr>
              <a:lnSpc>
                <a:spcPct val="100000"/>
              </a:lnSpc>
            </a:pPr>
            <a:r>
              <a:rPr lang="en-US" sz="1600" dirty="0">
                <a:solidFill>
                  <a:schemeClr val="accent1"/>
                </a:solidFill>
              </a:rPr>
              <a:t>If you don’t feel up to sharing, writing them down is also a great way to release them. Or maybe engage with an independent professional. There are plenty of services available, including free services, which you can quickly google to find what’s available in your city.</a:t>
            </a:r>
          </a:p>
          <a:p>
            <a:pPr marL="0" indent="0">
              <a:lnSpc>
                <a:spcPct val="100000"/>
              </a:lnSpc>
              <a:buNone/>
            </a:pPr>
            <a:r>
              <a:rPr lang="en-US" sz="1600" dirty="0">
                <a:solidFill>
                  <a:schemeClr val="accent1"/>
                </a:solidFill>
              </a:rPr>
              <a:t> </a:t>
            </a:r>
          </a:p>
          <a:p>
            <a:pPr>
              <a:lnSpc>
                <a:spcPct val="100000"/>
              </a:lnSpc>
            </a:pPr>
            <a:r>
              <a:rPr lang="en-US" sz="1800" dirty="0">
                <a:solidFill>
                  <a:schemeClr val="accent1"/>
                </a:solidFill>
              </a:rPr>
              <a:t>13. Sleep</a:t>
            </a:r>
          </a:p>
          <a:p>
            <a:pPr>
              <a:lnSpc>
                <a:spcPct val="100000"/>
              </a:lnSpc>
            </a:pPr>
            <a:r>
              <a:rPr lang="en-US" sz="1600" dirty="0">
                <a:solidFill>
                  <a:schemeClr val="accent1"/>
                </a:solidFill>
              </a:rPr>
              <a:t>Getting a good night sleep is fundamental for recharging and dealing with stressful situations in the best possible way. While it varies from individual to individual, on the exact amount of sleep needed, an uninterrupted sleep of approximately 8 hours is generally recommended.</a:t>
            </a:r>
          </a:p>
          <a:p>
            <a:pPr>
              <a:lnSpc>
                <a:spcPct val="100000"/>
              </a:lnSpc>
            </a:pPr>
            <a:endParaRPr lang="en-US" sz="1600" dirty="0">
              <a:solidFill>
                <a:schemeClr val="accent1"/>
              </a:solidFill>
            </a:endParaRPr>
          </a:p>
        </p:txBody>
      </p:sp>
    </p:spTree>
    <p:extLst>
      <p:ext uri="{BB962C8B-B14F-4D97-AF65-F5344CB8AC3E}">
        <p14:creationId xmlns:p14="http://schemas.microsoft.com/office/powerpoint/2010/main" val="17122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117" y="337930"/>
            <a:ext cx="9872472" cy="937549"/>
          </a:xfrm>
        </p:spPr>
        <p:txBody>
          <a:bodyPr>
            <a:normAutofit/>
          </a:bodyPr>
          <a:lstStyle/>
          <a:p>
            <a:r>
              <a:rPr lang="en-US" sz="2800" dirty="0">
                <a:latin typeface="+mj-lt"/>
              </a:rPr>
              <a:t>CPS Services</a:t>
            </a:r>
            <a:endParaRPr lang="en-US" sz="2800" dirty="0"/>
          </a:p>
        </p:txBody>
      </p:sp>
      <p:graphicFrame>
        <p:nvGraphicFramePr>
          <p:cNvPr id="24" name="Diagram 23"/>
          <p:cNvGraphicFramePr/>
          <p:nvPr/>
        </p:nvGraphicFramePr>
        <p:xfrm>
          <a:off x="1858617" y="1275479"/>
          <a:ext cx="8497957" cy="4681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24 hours client service vector logo">
            <a:extLst>
              <a:ext uri="{FF2B5EF4-FFF2-40B4-BE49-F238E27FC236}">
                <a16:creationId xmlns:a16="http://schemas.microsoft.com/office/drawing/2014/main" id="{FC51BF4C-9702-49F9-BB70-8BBE70E66F79}"/>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1800" y="4267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C60FEF-C77E-49D9-9953-3BAB588C83E5}"/>
              </a:ext>
            </a:extLst>
          </p:cNvPr>
          <p:cNvSpPr txBox="1"/>
          <p:nvPr/>
        </p:nvSpPr>
        <p:spPr>
          <a:xfrm>
            <a:off x="3962401" y="4648200"/>
            <a:ext cx="21336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Call 24 hours with questions and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212-854-2878</a:t>
            </a:r>
          </a:p>
        </p:txBody>
      </p:sp>
    </p:spTree>
    <p:extLst>
      <p:ext uri="{BB962C8B-B14F-4D97-AF65-F5344CB8AC3E}">
        <p14:creationId xmlns:p14="http://schemas.microsoft.com/office/powerpoint/2010/main" val="380928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9893-398C-0B48-9D52-E30121917CB9}"/>
              </a:ext>
            </a:extLst>
          </p:cNvPr>
          <p:cNvSpPr>
            <a:spLocks noGrp="1"/>
          </p:cNvSpPr>
          <p:nvPr>
            <p:ph type="title"/>
          </p:nvPr>
        </p:nvSpPr>
        <p:spPr>
          <a:xfrm>
            <a:off x="1492469" y="870053"/>
            <a:ext cx="9557331" cy="4258995"/>
          </a:xfrm>
        </p:spPr>
        <p:txBody>
          <a:bodyPr vert="horz" lIns="91440" tIns="45720" rIns="91440" bIns="45720" rtlCol="0" anchor="b">
            <a:normAutofit fontScale="90000"/>
          </a:bodyPr>
          <a:lstStyle/>
          <a:p>
            <a:pPr algn="ctr"/>
            <a:br>
              <a:rPr lang="en-US" sz="4000" dirty="0"/>
            </a:br>
            <a:br>
              <a:rPr lang="en-US" sz="4000" dirty="0"/>
            </a:br>
            <a:br>
              <a:rPr lang="en-US" sz="4000" dirty="0"/>
            </a:br>
            <a:br>
              <a:rPr lang="en-US" sz="4000" dirty="0"/>
            </a:br>
            <a:r>
              <a:rPr lang="en-US" sz="4000" dirty="0"/>
              <a:t>Additional ways to think about stress management – Part 2</a:t>
            </a:r>
            <a:br>
              <a:rPr lang="en-US" sz="4000" dirty="0"/>
            </a:br>
            <a:br>
              <a:rPr lang="en-US" sz="4000" dirty="0"/>
            </a:br>
            <a:r>
              <a:rPr lang="en-US" sz="4000" dirty="0"/>
              <a:t>The Four A’s for</a:t>
            </a:r>
            <a:br>
              <a:rPr lang="en-US" sz="4000" dirty="0"/>
            </a:br>
            <a:r>
              <a:rPr lang="en-US" sz="4000" dirty="0"/>
              <a:t>Stress Management</a:t>
            </a:r>
            <a:br>
              <a:rPr lang="en-US" sz="4000" dirty="0"/>
            </a:br>
            <a:endParaRPr lang="en-US" sz="4000" dirty="0"/>
          </a:p>
        </p:txBody>
      </p:sp>
    </p:spTree>
    <p:extLst>
      <p:ext uri="{BB962C8B-B14F-4D97-AF65-F5344CB8AC3E}">
        <p14:creationId xmlns:p14="http://schemas.microsoft.com/office/powerpoint/2010/main" val="31432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00A5-CA05-E042-9F87-9EF3A81FD722}"/>
              </a:ext>
            </a:extLst>
          </p:cNvPr>
          <p:cNvSpPr>
            <a:spLocks noGrp="1"/>
          </p:cNvSpPr>
          <p:nvPr>
            <p:ph type="title"/>
          </p:nvPr>
        </p:nvSpPr>
        <p:spPr>
          <a:xfrm>
            <a:off x="914400" y="334538"/>
            <a:ext cx="8236162" cy="5698514"/>
          </a:xfrm>
        </p:spPr>
        <p:txBody>
          <a:bodyPr vert="horz" lIns="91440" tIns="45720" rIns="91440" bIns="45720" rtlCol="0" anchor="b">
            <a:normAutofit fontScale="90000"/>
          </a:bodyPr>
          <a:lstStyle/>
          <a:p>
            <a:pPr fontAlgn="base"/>
            <a:br>
              <a:rPr lang="en-US" dirty="0"/>
            </a:br>
            <a:r>
              <a:rPr lang="en-US" sz="3100" dirty="0"/>
              <a:t>1. </a:t>
            </a:r>
            <a:r>
              <a:rPr lang="en-US" sz="3100" u="sng" dirty="0"/>
              <a:t>Avoid</a:t>
            </a:r>
            <a:r>
              <a:rPr lang="en-US" sz="3100" dirty="0"/>
              <a:t> Stress</a:t>
            </a:r>
            <a:br>
              <a:rPr lang="en-US" sz="3100" dirty="0"/>
            </a:br>
            <a:br>
              <a:rPr lang="en-US" sz="3600" dirty="0"/>
            </a:br>
            <a:r>
              <a:rPr lang="en-US" sz="2700" dirty="0"/>
              <a:t>Say, NO. Know your limits and stick by them. </a:t>
            </a:r>
            <a:br>
              <a:rPr lang="en-US" sz="3100" dirty="0"/>
            </a:br>
            <a:br>
              <a:rPr lang="en-US" sz="2700" dirty="0"/>
            </a:br>
            <a:r>
              <a:rPr lang="en-US" sz="2700" dirty="0"/>
              <a:t>Get up 15 minutes earlier so you don’t have to rush.</a:t>
            </a:r>
            <a:br>
              <a:rPr lang="en-US" sz="2700" dirty="0"/>
            </a:br>
            <a:br>
              <a:rPr lang="en-US" sz="2700" dirty="0"/>
            </a:br>
            <a:r>
              <a:rPr lang="en-US" sz="2700" dirty="0"/>
              <a:t>Organize and prioritize your tasks for the day.  </a:t>
            </a:r>
            <a:br>
              <a:rPr lang="en-US" sz="2700" dirty="0"/>
            </a:br>
            <a:br>
              <a:rPr lang="en-US" sz="2700" dirty="0"/>
            </a:br>
            <a:r>
              <a:rPr lang="en-US" sz="2700" dirty="0"/>
              <a:t>Make to-do lists and break tasks down into manageable chunks!</a:t>
            </a:r>
            <a:br>
              <a:rPr lang="en-US" sz="2700" dirty="0"/>
            </a:br>
            <a:br>
              <a:rPr lang="en-US" sz="2700" dirty="0"/>
            </a:br>
            <a:r>
              <a:rPr lang="en-US" sz="2700" dirty="0"/>
              <a:t>Try not to take on more responsibility than you can reasonably manage</a:t>
            </a:r>
            <a:r>
              <a:rPr lang="en-US" sz="3600" dirty="0"/>
              <a:t>.</a:t>
            </a:r>
            <a:br>
              <a:rPr lang="en-US" sz="3600" dirty="0"/>
            </a:br>
            <a:br>
              <a:rPr lang="en-US" sz="3600" dirty="0"/>
            </a:br>
            <a:r>
              <a:rPr lang="en-US" sz="2700" dirty="0"/>
              <a:t>Set clear time boundaries with friends and family.</a:t>
            </a:r>
            <a:endParaRPr lang="en-US" sz="2700" kern="1200" dirty="0">
              <a:solidFill>
                <a:schemeClr val="tx2"/>
              </a:solidFill>
              <a:latin typeface="+mj-lt"/>
              <a:ea typeface="+mj-ea"/>
              <a:cs typeface="+mj-cs"/>
            </a:endParaRPr>
          </a:p>
        </p:txBody>
      </p:sp>
    </p:spTree>
    <p:extLst>
      <p:ext uri="{BB962C8B-B14F-4D97-AF65-F5344CB8AC3E}">
        <p14:creationId xmlns:p14="http://schemas.microsoft.com/office/powerpoint/2010/main" val="194593632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1CA0-48A8-A044-88FE-8E0A93E06A9D}"/>
              </a:ext>
            </a:extLst>
          </p:cNvPr>
          <p:cNvSpPr>
            <a:spLocks noGrp="1"/>
          </p:cNvSpPr>
          <p:nvPr>
            <p:ph type="title"/>
          </p:nvPr>
        </p:nvSpPr>
        <p:spPr>
          <a:xfrm>
            <a:off x="936702" y="298174"/>
            <a:ext cx="8982550" cy="6470374"/>
          </a:xfrm>
        </p:spPr>
        <p:txBody>
          <a:bodyPr vert="horz" lIns="91440" tIns="45720" rIns="91440" bIns="45720" rtlCol="0" anchor="b">
            <a:noAutofit/>
          </a:bodyPr>
          <a:lstStyle/>
          <a:p>
            <a:pPr fontAlgn="base"/>
            <a:br>
              <a:rPr lang="en-US" sz="2400" dirty="0"/>
            </a:br>
            <a:r>
              <a:rPr lang="en-US" sz="2800" dirty="0"/>
              <a:t>2. </a:t>
            </a:r>
            <a:r>
              <a:rPr lang="en-US" sz="2800" u="sng" dirty="0"/>
              <a:t>Alter</a:t>
            </a:r>
            <a:r>
              <a:rPr lang="en-US" sz="2800" dirty="0"/>
              <a:t> Stress</a:t>
            </a:r>
            <a:br>
              <a:rPr lang="en-US" sz="2400" dirty="0"/>
            </a:br>
            <a:br>
              <a:rPr lang="en-US" sz="2400" dirty="0"/>
            </a:br>
            <a:r>
              <a:rPr lang="en-US" sz="2400" dirty="0"/>
              <a:t>We’re often not able to avoid a stressor in our life.  </a:t>
            </a:r>
            <a:br>
              <a:rPr lang="en-US" sz="2400" dirty="0"/>
            </a:br>
            <a:br>
              <a:rPr lang="en-US" sz="2400" dirty="0"/>
            </a:br>
            <a:r>
              <a:rPr lang="en-US" sz="2400" dirty="0"/>
              <a:t>One of the most helpful things you can do during times of stress is to take inventory, then attempt to change your situation for the better.</a:t>
            </a:r>
            <a:br>
              <a:rPr lang="en-US" sz="2400" dirty="0"/>
            </a:br>
            <a:br>
              <a:rPr lang="en-US" sz="2400" dirty="0"/>
            </a:br>
            <a:r>
              <a:rPr lang="en-US" sz="2400" dirty="0"/>
              <a:t>Manage your time better. The reward of increased efficiency will be extra time.</a:t>
            </a:r>
            <a:br>
              <a:rPr lang="en-US" sz="2400" dirty="0"/>
            </a:br>
            <a:br>
              <a:rPr lang="en-US" sz="2400" b="1" dirty="0"/>
            </a:br>
            <a:r>
              <a:rPr lang="en-US" sz="2400" dirty="0"/>
              <a:t>Don’t bottle up your feelings.  Communicate your needs.</a:t>
            </a:r>
            <a:br>
              <a:rPr lang="en-US" sz="2400" dirty="0"/>
            </a:br>
            <a:br>
              <a:rPr lang="en-US" sz="2400" dirty="0"/>
            </a:br>
            <a:r>
              <a:rPr lang="en-US" sz="2400" dirty="0"/>
              <a:t>Join or create a study group and get support.</a:t>
            </a:r>
            <a:br>
              <a:rPr lang="en-US" sz="2400" dirty="0"/>
            </a:br>
            <a:br>
              <a:rPr lang="en-US" sz="2400" dirty="0"/>
            </a:br>
            <a:r>
              <a:rPr lang="en-US" sz="2400" dirty="0"/>
              <a:t>Surround yourself with friends and fellow students who support your well-being.  Build an Anti-stress culture!</a:t>
            </a:r>
            <a:br>
              <a:rPr lang="en-US" sz="2400" dirty="0"/>
            </a:br>
            <a:br>
              <a:rPr lang="en-US" sz="2400" dirty="0"/>
            </a:br>
            <a:endParaRPr lang="en-US" sz="2400" kern="1200" dirty="0">
              <a:solidFill>
                <a:schemeClr val="tx2"/>
              </a:solidFill>
              <a:latin typeface="+mj-lt"/>
              <a:ea typeface="+mj-ea"/>
              <a:cs typeface="+mj-cs"/>
            </a:endParaRPr>
          </a:p>
        </p:txBody>
      </p:sp>
    </p:spTree>
    <p:extLst>
      <p:ext uri="{BB962C8B-B14F-4D97-AF65-F5344CB8AC3E}">
        <p14:creationId xmlns:p14="http://schemas.microsoft.com/office/powerpoint/2010/main" val="163657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1CA0-48A8-A044-88FE-8E0A93E06A9D}"/>
              </a:ext>
            </a:extLst>
          </p:cNvPr>
          <p:cNvSpPr>
            <a:spLocks noGrp="1"/>
          </p:cNvSpPr>
          <p:nvPr>
            <p:ph type="title"/>
          </p:nvPr>
        </p:nvSpPr>
        <p:spPr>
          <a:xfrm>
            <a:off x="1076077" y="1133060"/>
            <a:ext cx="8843176" cy="5923723"/>
          </a:xfrm>
        </p:spPr>
        <p:txBody>
          <a:bodyPr vert="horz" lIns="91440" tIns="45720" rIns="91440" bIns="45720" rtlCol="0" anchor="b">
            <a:noAutofit/>
          </a:bodyPr>
          <a:lstStyle/>
          <a:p>
            <a:r>
              <a:rPr lang="en-US" sz="2800" dirty="0"/>
              <a:t>3. </a:t>
            </a:r>
            <a:r>
              <a:rPr lang="en-US" sz="2800" u="sng" dirty="0"/>
              <a:t>Adapt</a:t>
            </a:r>
            <a:r>
              <a:rPr lang="en-US" sz="2800" dirty="0"/>
              <a:t> To Stress </a:t>
            </a:r>
            <a:br>
              <a:rPr lang="en-US" sz="2800" dirty="0"/>
            </a:br>
            <a:br>
              <a:rPr lang="en-US" sz="1600" dirty="0"/>
            </a:br>
            <a:r>
              <a:rPr lang="en-US" sz="2400" dirty="0"/>
              <a:t>Can’t avoid or change the stressor? How about changing your own self?</a:t>
            </a:r>
            <a:br>
              <a:rPr lang="en-US" sz="2400" dirty="0"/>
            </a:br>
            <a:br>
              <a:rPr lang="en-US" sz="2400" dirty="0"/>
            </a:br>
            <a:r>
              <a:rPr lang="en-US" sz="2400" dirty="0"/>
              <a:t>Adapting to stressful situations can actually help you have a sense of control over the situation.</a:t>
            </a:r>
            <a:br>
              <a:rPr lang="en-US" sz="2400" dirty="0"/>
            </a:br>
            <a:br>
              <a:rPr lang="en-US" sz="2400" dirty="0"/>
            </a:br>
            <a:r>
              <a:rPr lang="en-US" sz="2400" dirty="0"/>
              <a:t>It is okay if things didn’t happen as perfectly as you wanted it to be. Don’t stress over it. </a:t>
            </a:r>
            <a:br>
              <a:rPr lang="en-US" sz="2400" dirty="0"/>
            </a:br>
            <a:br>
              <a:rPr lang="en-US" sz="2400" dirty="0"/>
            </a:br>
            <a:r>
              <a:rPr lang="en-US" sz="2400" dirty="0"/>
              <a:t>Some days adjusting your standards can actually help you feel less stressed over a particular situation.</a:t>
            </a:r>
            <a:br>
              <a:rPr lang="en-US" sz="2400" dirty="0"/>
            </a:br>
            <a:br>
              <a:rPr lang="en-US" sz="2400" dirty="0"/>
            </a:br>
            <a:r>
              <a:rPr lang="en-US" sz="2400" dirty="0"/>
              <a:t>Change your lens. Sometimes we perceive a situation as stressful whereas if we change our lens, in that case, we can actually shift our perspective about a stressful situation. If you can, it will help you feel less frustrated and happier in that situation.</a:t>
            </a:r>
            <a:br>
              <a:rPr lang="en-US" sz="2400" dirty="0"/>
            </a:br>
            <a:br>
              <a:rPr lang="en-US" sz="1600" dirty="0"/>
            </a:br>
            <a:br>
              <a:rPr lang="en-US" sz="1600" dirty="0"/>
            </a:br>
            <a:endParaRPr lang="en-US" sz="1600" kern="1200" dirty="0">
              <a:solidFill>
                <a:schemeClr val="tx2"/>
              </a:solidFill>
              <a:latin typeface="+mj-lt"/>
              <a:ea typeface="+mj-ea"/>
              <a:cs typeface="+mj-cs"/>
            </a:endParaRPr>
          </a:p>
        </p:txBody>
      </p:sp>
    </p:spTree>
    <p:extLst>
      <p:ext uri="{BB962C8B-B14F-4D97-AF65-F5344CB8AC3E}">
        <p14:creationId xmlns:p14="http://schemas.microsoft.com/office/powerpoint/2010/main" val="144388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1CA0-48A8-A044-88FE-8E0A93E06A9D}"/>
              </a:ext>
            </a:extLst>
          </p:cNvPr>
          <p:cNvSpPr>
            <a:spLocks noGrp="1"/>
          </p:cNvSpPr>
          <p:nvPr>
            <p:ph type="title"/>
          </p:nvPr>
        </p:nvSpPr>
        <p:spPr>
          <a:xfrm>
            <a:off x="992460" y="198782"/>
            <a:ext cx="8966550" cy="6659217"/>
          </a:xfrm>
        </p:spPr>
        <p:txBody>
          <a:bodyPr vert="horz" lIns="91440" tIns="45720" rIns="91440" bIns="45720" rtlCol="0" anchor="b">
            <a:noAutofit/>
          </a:bodyPr>
          <a:lstStyle/>
          <a:p>
            <a:r>
              <a:rPr lang="en-US" sz="2400" dirty="0"/>
              <a:t>4. </a:t>
            </a:r>
            <a:r>
              <a:rPr lang="en-US" sz="2400" u="sng" dirty="0"/>
              <a:t>Accept</a:t>
            </a:r>
            <a:r>
              <a:rPr lang="en-US" sz="2400" dirty="0"/>
              <a:t> Stress</a:t>
            </a:r>
            <a:br>
              <a:rPr lang="en-US" sz="2400" dirty="0"/>
            </a:br>
            <a:br>
              <a:rPr lang="en-US" sz="2400" b="1" dirty="0"/>
            </a:br>
            <a:r>
              <a:rPr lang="en-US" sz="2400" dirty="0"/>
              <a:t>There are times when the only response is to accept things as they are</a:t>
            </a:r>
            <a:r>
              <a:rPr lang="en-US" sz="2400" b="1" dirty="0"/>
              <a:t>. </a:t>
            </a:r>
            <a:br>
              <a:rPr lang="en-US" sz="2400" b="1" dirty="0"/>
            </a:br>
            <a:br>
              <a:rPr lang="en-US" sz="2400" b="1" dirty="0"/>
            </a:br>
            <a:r>
              <a:rPr lang="en-US" sz="2400" dirty="0"/>
              <a:t>Know things you can control and you can’t control and decide not to stress over things that fall in the latter category. </a:t>
            </a:r>
            <a:br>
              <a:rPr lang="en-US" sz="2400" dirty="0"/>
            </a:br>
            <a:br>
              <a:rPr lang="en-US" sz="2400" dirty="0"/>
            </a:br>
            <a:r>
              <a:rPr lang="en-US" sz="2400" dirty="0"/>
              <a:t>Because things you don’t have control over should be not stressed about, rather they should be accepted as they come.</a:t>
            </a:r>
            <a:br>
              <a:rPr lang="en-US" sz="2400" dirty="0"/>
            </a:br>
            <a:r>
              <a:rPr lang="en-US" sz="2400" dirty="0"/>
              <a:t>Like- bad weather!</a:t>
            </a:r>
            <a:br>
              <a:rPr lang="en-US" sz="2400" dirty="0"/>
            </a:br>
            <a:br>
              <a:rPr lang="en-US" sz="2400" b="1" dirty="0"/>
            </a:br>
            <a:r>
              <a:rPr lang="en-US" sz="2400" dirty="0"/>
              <a:t>If the stressful situation arises from an outside source think of it as an opportunity for personal growth and if it is a result of your own poor choices, then learn from it.</a:t>
            </a:r>
            <a:br>
              <a:rPr lang="en-US" sz="2400" dirty="0"/>
            </a:br>
            <a:br>
              <a:rPr lang="en-US" sz="2400" dirty="0"/>
            </a:br>
            <a:r>
              <a:rPr lang="en-US" sz="2400" dirty="0"/>
              <a:t>Accept the limitations of others in your life.  Learn to forgive.</a:t>
            </a:r>
            <a:br>
              <a:rPr lang="en-US" sz="2400" dirty="0"/>
            </a:br>
            <a:br>
              <a:rPr lang="en-US" sz="2400" dirty="0"/>
            </a:br>
            <a:endParaRPr lang="en-US" sz="2400" kern="1200" dirty="0">
              <a:solidFill>
                <a:schemeClr val="tx2"/>
              </a:solidFill>
              <a:latin typeface="+mj-lt"/>
              <a:ea typeface="+mj-ea"/>
              <a:cs typeface="+mj-cs"/>
            </a:endParaRPr>
          </a:p>
        </p:txBody>
      </p:sp>
    </p:spTree>
    <p:extLst>
      <p:ext uri="{BB962C8B-B14F-4D97-AF65-F5344CB8AC3E}">
        <p14:creationId xmlns:p14="http://schemas.microsoft.com/office/powerpoint/2010/main" val="3776633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B8B62-18D4-A448-8DD2-5BAE6DEFA943}"/>
              </a:ext>
            </a:extLst>
          </p:cNvPr>
          <p:cNvSpPr>
            <a:spLocks noGrp="1"/>
          </p:cNvSpPr>
          <p:nvPr>
            <p:ph type="body" sz="quarter" idx="10"/>
          </p:nvPr>
        </p:nvSpPr>
        <p:spPr>
          <a:xfrm>
            <a:off x="1054100" y="477080"/>
            <a:ext cx="10083800" cy="1456809"/>
          </a:xfrm>
        </p:spPr>
        <p:txBody>
          <a:bodyPr/>
          <a:lstStyle/>
          <a:p>
            <a:r>
              <a:rPr lang="en-US" sz="2800" dirty="0"/>
              <a:t>Managing Impostor Syndrome : </a:t>
            </a:r>
          </a:p>
          <a:p>
            <a:r>
              <a:rPr lang="en-US" sz="2400"/>
              <a:t>(A </a:t>
            </a:r>
            <a:r>
              <a:rPr lang="en-US" sz="2400" dirty="0"/>
              <a:t>secret fear that people will find out you’re not as smart as they </a:t>
            </a:r>
            <a:r>
              <a:rPr lang="en-US" sz="2400"/>
              <a:t>think.)</a:t>
            </a:r>
            <a:endParaRPr lang="en-US" sz="2400" dirty="0"/>
          </a:p>
          <a:p>
            <a:endParaRPr lang="en-US" sz="2800" dirty="0"/>
          </a:p>
        </p:txBody>
      </p:sp>
      <p:sp>
        <p:nvSpPr>
          <p:cNvPr id="3" name="Content Placeholder 2">
            <a:extLst>
              <a:ext uri="{FF2B5EF4-FFF2-40B4-BE49-F238E27FC236}">
                <a16:creationId xmlns:a16="http://schemas.microsoft.com/office/drawing/2014/main" id="{CF83F710-3FB5-8741-8BC0-B14DCD7E3E16}"/>
              </a:ext>
            </a:extLst>
          </p:cNvPr>
          <p:cNvSpPr>
            <a:spLocks noGrp="1"/>
          </p:cNvSpPr>
          <p:nvPr>
            <p:ph sz="quarter" idx="12"/>
          </p:nvPr>
        </p:nvSpPr>
        <p:spPr>
          <a:xfrm>
            <a:off x="407504" y="1649896"/>
            <a:ext cx="10743096" cy="5208104"/>
          </a:xfrm>
        </p:spPr>
        <p:txBody>
          <a:bodyPr>
            <a:normAutofit fontScale="77500" lnSpcReduction="20000"/>
          </a:bodyPr>
          <a:lstStyle/>
          <a:p>
            <a:pPr>
              <a:lnSpc>
                <a:spcPct val="140000"/>
              </a:lnSpc>
            </a:pPr>
            <a:r>
              <a:rPr lang="en-US" sz="2600" dirty="0">
                <a:solidFill>
                  <a:schemeClr val="accent1"/>
                </a:solidFill>
                <a:latin typeface="Arial" panose="020B0604020202020204" pitchFamily="34" charset="0"/>
                <a:cs typeface="Arial" panose="020B0604020202020204" pitchFamily="34" charset="0"/>
              </a:rPr>
              <a:t>Accept that these feelings are normal and that many other students also feel that way.</a:t>
            </a:r>
          </a:p>
          <a:p>
            <a:pPr>
              <a:lnSpc>
                <a:spcPct val="140000"/>
              </a:lnSpc>
            </a:pPr>
            <a:r>
              <a:rPr lang="en-US" sz="2600" dirty="0">
                <a:solidFill>
                  <a:schemeClr val="accent1"/>
                </a:solidFill>
              </a:rPr>
              <a:t>Understand the difference between observing a thought and embracing it. You may feel that way, but you don’t have to embrace that feeling/thought.</a:t>
            </a:r>
          </a:p>
          <a:p>
            <a:pPr>
              <a:lnSpc>
                <a:spcPct val="140000"/>
              </a:lnSpc>
            </a:pPr>
            <a:r>
              <a:rPr lang="en-US" sz="2600" dirty="0">
                <a:solidFill>
                  <a:schemeClr val="accent1"/>
                </a:solidFill>
              </a:rPr>
              <a:t>The only way to stop feeling like an impostor is to stop thinking like an impostor.</a:t>
            </a:r>
            <a:endParaRPr lang="en-US" sz="2600" dirty="0">
              <a:solidFill>
                <a:schemeClr val="accent1"/>
              </a:solidFill>
              <a:latin typeface="Arial" panose="020B0604020202020204" pitchFamily="34" charset="0"/>
              <a:cs typeface="Arial" panose="020B0604020202020204" pitchFamily="34" charset="0"/>
            </a:endParaRPr>
          </a:p>
          <a:p>
            <a:pPr>
              <a:lnSpc>
                <a:spcPct val="140000"/>
              </a:lnSpc>
            </a:pPr>
            <a:r>
              <a:rPr lang="en-US" sz="2600" dirty="0">
                <a:solidFill>
                  <a:schemeClr val="accent1"/>
                </a:solidFill>
                <a:latin typeface="Arial" panose="020B0604020202020204" pitchFamily="34" charset="0"/>
                <a:cs typeface="Arial" panose="020B0604020202020204" pitchFamily="34" charset="0"/>
              </a:rPr>
              <a:t>Work to improve, not to be perfect. Competence is not the same thing as perfection. </a:t>
            </a:r>
          </a:p>
          <a:p>
            <a:pPr>
              <a:lnSpc>
                <a:spcPct val="140000"/>
              </a:lnSpc>
            </a:pPr>
            <a:r>
              <a:rPr lang="en-US" sz="2600" dirty="0">
                <a:solidFill>
                  <a:schemeClr val="accent1"/>
                </a:solidFill>
                <a:latin typeface="Arial" panose="020B0604020202020204" pitchFamily="34" charset="0"/>
                <a:cs typeface="Arial" panose="020B0604020202020204" pitchFamily="34" charset="0"/>
              </a:rPr>
              <a:t>Get help when you need it. </a:t>
            </a:r>
          </a:p>
          <a:p>
            <a:pPr>
              <a:lnSpc>
                <a:spcPct val="140000"/>
              </a:lnSpc>
            </a:pPr>
            <a:r>
              <a:rPr lang="en-US" sz="2600" dirty="0">
                <a:solidFill>
                  <a:schemeClr val="accent1"/>
                </a:solidFill>
                <a:latin typeface="Arial" panose="020B0604020202020204" pitchFamily="34" charset="0"/>
                <a:cs typeface="Arial" panose="020B0604020202020204" pitchFamily="34" charset="0"/>
              </a:rPr>
              <a:t>Know that occasional mistakes are inevitable and okay, sometimes they are even good. </a:t>
            </a:r>
          </a:p>
          <a:p>
            <a:pPr>
              <a:lnSpc>
                <a:spcPct val="140000"/>
              </a:lnSpc>
            </a:pPr>
            <a:r>
              <a:rPr lang="en-US" sz="2600" dirty="0">
                <a:solidFill>
                  <a:schemeClr val="accent1"/>
                </a:solidFill>
              </a:rPr>
              <a:t>You will build confidence as you keep working and have successes.</a:t>
            </a:r>
          </a:p>
          <a:p>
            <a:endParaRPr lang="en-US" dirty="0"/>
          </a:p>
        </p:txBody>
      </p:sp>
    </p:spTree>
    <p:extLst>
      <p:ext uri="{BB962C8B-B14F-4D97-AF65-F5344CB8AC3E}">
        <p14:creationId xmlns:p14="http://schemas.microsoft.com/office/powerpoint/2010/main" val="1956640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0014-C32A-404D-A15F-B2A8018903E7}"/>
              </a:ext>
            </a:extLst>
          </p:cNvPr>
          <p:cNvSpPr>
            <a:spLocks noGrp="1"/>
          </p:cNvSpPr>
          <p:nvPr>
            <p:ph type="title"/>
          </p:nvPr>
        </p:nvSpPr>
        <p:spPr>
          <a:xfrm>
            <a:off x="1480929" y="84083"/>
            <a:ext cx="9253331" cy="4614041"/>
          </a:xfrm>
        </p:spPr>
        <p:txBody>
          <a:bodyPr vert="horz" lIns="91440" tIns="45720" rIns="91440" bIns="45720" rtlCol="0" anchor="b">
            <a:normAutofit/>
          </a:bodyPr>
          <a:lstStyle/>
          <a:p>
            <a:r>
              <a:rPr lang="en-US" sz="3200" dirty="0">
                <a:cs typeface="Arial" panose="020B0604020202020204" pitchFamily="34" charset="0"/>
              </a:rPr>
              <a:t>To survive and thrive at Columbia:</a:t>
            </a:r>
            <a:br>
              <a:rPr lang="en-US" sz="3200" dirty="0">
                <a:cs typeface="Arial" panose="020B0604020202020204" pitchFamily="34" charset="0"/>
              </a:rPr>
            </a:br>
            <a:br>
              <a:rPr lang="en-US" sz="3200" dirty="0">
                <a:cs typeface="Arial" panose="020B0604020202020204" pitchFamily="34" charset="0"/>
              </a:rPr>
            </a:br>
            <a:r>
              <a:rPr lang="en-US" sz="2400" dirty="0">
                <a:cs typeface="Arial" panose="020B0604020202020204" pitchFamily="34" charset="0"/>
              </a:rPr>
              <a:t>Set realistic goals for yourself.</a:t>
            </a:r>
            <a:br>
              <a:rPr lang="en-US" sz="2400" dirty="0">
                <a:cs typeface="Arial" panose="020B0604020202020204" pitchFamily="34" charset="0"/>
              </a:rPr>
            </a:br>
            <a:br>
              <a:rPr lang="en-US" sz="2400" dirty="0">
                <a:cs typeface="Arial" panose="020B0604020202020204" pitchFamily="34" charset="0"/>
              </a:rPr>
            </a:br>
            <a:r>
              <a:rPr lang="en-US" sz="2400" dirty="0"/>
              <a:t>Create balance in your life.</a:t>
            </a:r>
            <a:br>
              <a:rPr lang="en-US" sz="2400" dirty="0"/>
            </a:br>
            <a:br>
              <a:rPr lang="en-US" sz="2400" dirty="0"/>
            </a:br>
            <a:r>
              <a:rPr lang="en-US" sz="2400" dirty="0"/>
              <a:t>Watch out for impostor syndrome.</a:t>
            </a:r>
            <a:br>
              <a:rPr lang="en-US" sz="2400" dirty="0"/>
            </a:br>
            <a:br>
              <a:rPr lang="en-US" sz="2400" dirty="0"/>
            </a:br>
            <a:r>
              <a:rPr lang="en-US" sz="2400" dirty="0"/>
              <a:t>Remember your successes and celebrate them.</a:t>
            </a:r>
            <a:endParaRPr lang="en-US" sz="2400" dirty="0">
              <a:cs typeface="Arial" panose="020B0604020202020204" pitchFamily="34" charset="0"/>
            </a:endParaRPr>
          </a:p>
        </p:txBody>
      </p:sp>
    </p:spTree>
    <p:extLst>
      <p:ext uri="{BB962C8B-B14F-4D97-AF65-F5344CB8AC3E}">
        <p14:creationId xmlns:p14="http://schemas.microsoft.com/office/powerpoint/2010/main" val="3811440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0014-C32A-404D-A15F-B2A8018903E7}"/>
              </a:ext>
            </a:extLst>
          </p:cNvPr>
          <p:cNvSpPr>
            <a:spLocks noGrp="1"/>
          </p:cNvSpPr>
          <p:nvPr>
            <p:ph type="title"/>
          </p:nvPr>
        </p:nvSpPr>
        <p:spPr>
          <a:xfrm>
            <a:off x="1292087" y="904461"/>
            <a:ext cx="7858475" cy="4433658"/>
          </a:xfrm>
        </p:spPr>
        <p:txBody>
          <a:bodyPr vert="horz" lIns="91440" tIns="45720" rIns="91440" bIns="45720" rtlCol="0" anchor="b">
            <a:normAutofit/>
          </a:bodyPr>
          <a:lstStyle/>
          <a:p>
            <a:pPr algn="ctr"/>
            <a:r>
              <a:rPr lang="en-US" sz="5400" dirty="0"/>
              <a:t>Thank you!</a:t>
            </a:r>
            <a:br>
              <a:rPr lang="en-US" sz="5400" dirty="0"/>
            </a:br>
            <a:br>
              <a:rPr lang="en-US" sz="5400" dirty="0"/>
            </a:br>
            <a:br>
              <a:rPr lang="en-US" sz="5400" dirty="0"/>
            </a:br>
            <a:r>
              <a:rPr lang="en-US" sz="5400" dirty="0"/>
              <a:t>Questions or comments?</a:t>
            </a:r>
            <a:br>
              <a:rPr lang="en-US" sz="5400" dirty="0"/>
            </a:br>
            <a:endParaRPr lang="en-US" sz="5400" dirty="0"/>
          </a:p>
        </p:txBody>
      </p:sp>
    </p:spTree>
    <p:extLst>
      <p:ext uri="{BB962C8B-B14F-4D97-AF65-F5344CB8AC3E}">
        <p14:creationId xmlns:p14="http://schemas.microsoft.com/office/powerpoint/2010/main" val="354319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E879-0210-4B43-BC14-A9E4A5C8D0FE}"/>
              </a:ext>
            </a:extLst>
          </p:cNvPr>
          <p:cNvSpPr>
            <a:spLocks noGrp="1"/>
          </p:cNvSpPr>
          <p:nvPr>
            <p:ph type="title"/>
          </p:nvPr>
        </p:nvSpPr>
        <p:spPr>
          <a:xfrm>
            <a:off x="1162878" y="725557"/>
            <a:ext cx="9278581" cy="5045047"/>
          </a:xfrm>
        </p:spPr>
        <p:txBody>
          <a:bodyPr vert="horz" lIns="91440" tIns="45720" rIns="91440" bIns="45720" rtlCol="0" anchor="b">
            <a:normAutofit/>
          </a:bodyPr>
          <a:lstStyle/>
          <a:p>
            <a:pPr marL="0" indent="0" algn="ctr"/>
            <a:r>
              <a:rPr lang="en-US" sz="4000" dirty="0"/>
              <a:t>Accessing Services at CPS:</a:t>
            </a:r>
            <a:br>
              <a:rPr lang="en-US" sz="4000" dirty="0"/>
            </a:br>
            <a:br>
              <a:rPr lang="en-US" sz="4000" dirty="0"/>
            </a:br>
            <a:r>
              <a:rPr lang="en-US" sz="4000" dirty="0"/>
              <a:t>    </a:t>
            </a:r>
            <a:r>
              <a:rPr lang="en-US" sz="3100" dirty="0"/>
              <a:t>All Columbia students who have paid the full Columbia Health and Related Services Fee</a:t>
            </a:r>
            <a:br>
              <a:rPr lang="en-US" sz="3100" dirty="0"/>
            </a:br>
            <a:r>
              <a:rPr lang="en-US" sz="3100" dirty="0"/>
              <a:t>    can access services.</a:t>
            </a:r>
            <a:br>
              <a:rPr lang="en-US" sz="3100" dirty="0"/>
            </a:br>
            <a:br>
              <a:rPr lang="en-US" sz="3100" dirty="0"/>
            </a:br>
            <a:br>
              <a:rPr lang="en-US" sz="3200" dirty="0"/>
            </a:br>
            <a:r>
              <a:rPr lang="en-US" sz="2800" dirty="0"/>
              <a:t>(This fee can be paid at any time during the year – </a:t>
            </a:r>
            <a:br>
              <a:rPr lang="en-US" sz="2800" dirty="0"/>
            </a:br>
            <a:r>
              <a:rPr lang="en-US" sz="2800" dirty="0"/>
              <a:t>it is NOT the same as the health insurance.)</a:t>
            </a:r>
            <a:br>
              <a:rPr lang="en-US" sz="2800" dirty="0"/>
            </a:br>
            <a:endParaRPr lang="en-US" sz="2800" kern="1200" dirty="0">
              <a:solidFill>
                <a:schemeClr val="tx2"/>
              </a:solidFill>
            </a:endParaRPr>
          </a:p>
        </p:txBody>
      </p:sp>
    </p:spTree>
    <p:extLst>
      <p:ext uri="{BB962C8B-B14F-4D97-AF65-F5344CB8AC3E}">
        <p14:creationId xmlns:p14="http://schemas.microsoft.com/office/powerpoint/2010/main" val="133040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38F9-4CB7-3440-8B63-A0C079DA3F37}"/>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05C4FC27-2C92-0A41-93E6-5CC8D110031D}"/>
              </a:ext>
            </a:extLst>
          </p:cNvPr>
          <p:cNvSpPr>
            <a:spLocks noGrp="1"/>
          </p:cNvSpPr>
          <p:nvPr>
            <p:ph idx="1"/>
          </p:nvPr>
        </p:nvSpPr>
        <p:spPr>
          <a:xfrm>
            <a:off x="3630168" y="649224"/>
            <a:ext cx="4572000" cy="5971032"/>
          </a:xfrm>
        </p:spPr>
        <p:txBody>
          <a:bodyPr>
            <a:normAutofit/>
          </a:bodyPr>
          <a:lstStyle/>
          <a:p>
            <a:pPr marL="0" indent="0" algn="ctr">
              <a:buNone/>
            </a:pPr>
            <a:endParaRPr lang="en-US" sz="3600" dirty="0">
              <a:solidFill>
                <a:schemeClr val="accent1"/>
              </a:solidFill>
            </a:endParaRPr>
          </a:p>
          <a:p>
            <a:pPr marL="0" indent="0" algn="ctr">
              <a:buNone/>
            </a:pPr>
            <a:r>
              <a:rPr lang="en-US" sz="3600" dirty="0">
                <a:solidFill>
                  <a:srgbClr val="2E55A5"/>
                </a:solidFill>
              </a:rPr>
              <a:t>212 854-2878</a:t>
            </a:r>
          </a:p>
          <a:p>
            <a:pPr marL="0" indent="0" algn="ctr">
              <a:buNone/>
            </a:pPr>
            <a:endParaRPr lang="en-US" sz="3600" dirty="0">
              <a:solidFill>
                <a:srgbClr val="2E55A5"/>
              </a:solidFill>
            </a:endParaRPr>
          </a:p>
          <a:p>
            <a:pPr marL="0" indent="0" algn="ctr">
              <a:buNone/>
            </a:pPr>
            <a:r>
              <a:rPr lang="en-US" sz="3600" dirty="0">
                <a:solidFill>
                  <a:srgbClr val="2E55A5"/>
                </a:solidFill>
              </a:rPr>
              <a:t>CPS Appointments</a:t>
            </a:r>
          </a:p>
          <a:p>
            <a:pPr marL="0" indent="0" algn="ctr">
              <a:buNone/>
            </a:pPr>
            <a:r>
              <a:rPr lang="en-US" sz="3600" dirty="0">
                <a:solidFill>
                  <a:srgbClr val="2E55A5"/>
                </a:solidFill>
              </a:rPr>
              <a:t>and 24-hour</a:t>
            </a:r>
          </a:p>
          <a:p>
            <a:pPr marL="0" indent="0" algn="ctr">
              <a:buNone/>
            </a:pPr>
            <a:r>
              <a:rPr lang="en-US" sz="3600" dirty="0">
                <a:solidFill>
                  <a:srgbClr val="2E55A5"/>
                </a:solidFill>
              </a:rPr>
              <a:t> Support</a:t>
            </a:r>
          </a:p>
          <a:p>
            <a:pPr marL="0" indent="0" algn="ctr">
              <a:buNone/>
            </a:pPr>
            <a:endParaRPr lang="en-US" sz="3600" dirty="0">
              <a:solidFill>
                <a:schemeClr val="accent1"/>
              </a:solidFill>
            </a:endParaRPr>
          </a:p>
          <a:p>
            <a:pPr marL="0" indent="0" algn="ctr">
              <a:buNone/>
            </a:pPr>
            <a:endParaRPr lang="en-US" sz="3600" dirty="0">
              <a:solidFill>
                <a:schemeClr val="accent1"/>
              </a:solidFill>
            </a:endParaRPr>
          </a:p>
        </p:txBody>
      </p:sp>
      <p:sp>
        <p:nvSpPr>
          <p:cNvPr id="4" name="Text Placeholder 3">
            <a:extLst>
              <a:ext uri="{FF2B5EF4-FFF2-40B4-BE49-F238E27FC236}">
                <a16:creationId xmlns:a16="http://schemas.microsoft.com/office/drawing/2014/main" id="{5885F4FC-9909-E843-A2A4-6A386BFEF515}"/>
              </a:ext>
            </a:extLst>
          </p:cNvPr>
          <p:cNvSpPr>
            <a:spLocks noGrp="1"/>
          </p:cNvSpPr>
          <p:nvPr>
            <p:ph type="body" sz="half" idx="2"/>
          </p:nvPr>
        </p:nvSpPr>
        <p:spPr>
          <a:xfrm>
            <a:off x="1024128" y="2902226"/>
            <a:ext cx="4389120" cy="3117574"/>
          </a:xfrm>
        </p:spPr>
        <p:txBody>
          <a:bodyPr/>
          <a:lstStyle/>
          <a:p>
            <a:r>
              <a:rPr lang="en-US" sz="4000" dirty="0">
                <a:solidFill>
                  <a:schemeClr val="accent1"/>
                </a:solidFill>
              </a:rPr>
              <a:t> </a:t>
            </a:r>
          </a:p>
          <a:p>
            <a:endParaRPr lang="en-US" dirty="0"/>
          </a:p>
        </p:txBody>
      </p:sp>
      <p:pic>
        <p:nvPicPr>
          <p:cNvPr id="1032" name="Picture 8" descr="Canvas Support | Canvas Resources | UNC Charlotte">
            <a:extLst>
              <a:ext uri="{FF2B5EF4-FFF2-40B4-BE49-F238E27FC236}">
                <a16:creationId xmlns:a16="http://schemas.microsoft.com/office/drawing/2014/main" id="{EF812408-482F-DB4C-9484-5826F58FE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03" y="471509"/>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isis Services">
            <a:extLst>
              <a:ext uri="{FF2B5EF4-FFF2-40B4-BE49-F238E27FC236}">
                <a16:creationId xmlns:a16="http://schemas.microsoft.com/office/drawing/2014/main" id="{BF0CAD7A-DC7D-A34B-AED8-754CECDAA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663" y="3330713"/>
            <a:ext cx="2705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6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9FD7FA-D042-4E2E-8E13-0CA3B7E150F0}"/>
              </a:ext>
            </a:extLst>
          </p:cNvPr>
          <p:cNvSpPr>
            <a:spLocks noGrp="1"/>
          </p:cNvSpPr>
          <p:nvPr>
            <p:ph type="title"/>
          </p:nvPr>
        </p:nvSpPr>
        <p:spPr>
          <a:xfrm>
            <a:off x="838200" y="365125"/>
            <a:ext cx="10515600" cy="549275"/>
          </a:xfrm>
        </p:spPr>
        <p:txBody>
          <a:bodyPr>
            <a:normAutofit/>
          </a:bodyPr>
          <a:lstStyle/>
          <a:p>
            <a:r>
              <a:rPr lang="en-US" sz="2800" dirty="0"/>
              <a:t>CPS Offers Support for the Following:</a:t>
            </a:r>
          </a:p>
        </p:txBody>
      </p:sp>
      <p:pic>
        <p:nvPicPr>
          <p:cNvPr id="5" name="Picture 4" descr="Graphical user interface, application, Teams&#10;&#10;Description automatically generated">
            <a:extLst>
              <a:ext uri="{FF2B5EF4-FFF2-40B4-BE49-F238E27FC236}">
                <a16:creationId xmlns:a16="http://schemas.microsoft.com/office/drawing/2014/main" id="{3D30196D-EA0D-DB48-BE16-FC5918529255}"/>
              </a:ext>
            </a:extLst>
          </p:cNvPr>
          <p:cNvPicPr>
            <a:picLocks noChangeAspect="1"/>
          </p:cNvPicPr>
          <p:nvPr/>
        </p:nvPicPr>
        <p:blipFill>
          <a:blip r:embed="rId3"/>
          <a:stretch>
            <a:fillRect/>
          </a:stretch>
        </p:blipFill>
        <p:spPr>
          <a:xfrm>
            <a:off x="1172818" y="914399"/>
            <a:ext cx="9581322" cy="5208105"/>
          </a:xfrm>
          <a:prstGeom prst="rect">
            <a:avLst/>
          </a:prstGeom>
          <a:noFill/>
        </p:spPr>
      </p:pic>
    </p:spTree>
    <p:extLst>
      <p:ext uri="{BB962C8B-B14F-4D97-AF65-F5344CB8AC3E}">
        <p14:creationId xmlns:p14="http://schemas.microsoft.com/office/powerpoint/2010/main" val="30080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156E-C527-874B-90FE-1E2301F4583B}"/>
              </a:ext>
            </a:extLst>
          </p:cNvPr>
          <p:cNvSpPr>
            <a:spLocks noGrp="1"/>
          </p:cNvSpPr>
          <p:nvPr>
            <p:ph type="title"/>
          </p:nvPr>
        </p:nvSpPr>
        <p:spPr>
          <a:xfrm>
            <a:off x="417443" y="375064"/>
            <a:ext cx="11264348" cy="1325563"/>
          </a:xfrm>
        </p:spPr>
        <p:txBody>
          <a:bodyPr>
            <a:normAutofit/>
          </a:bodyPr>
          <a:lstStyle/>
          <a:p>
            <a:r>
              <a:rPr lang="en-US" sz="2800" dirty="0"/>
              <a:t>Ways To Connect With CPS</a:t>
            </a:r>
          </a:p>
        </p:txBody>
      </p:sp>
      <p:graphicFrame>
        <p:nvGraphicFramePr>
          <p:cNvPr id="4" name="Content Placeholder 3">
            <a:extLst>
              <a:ext uri="{FF2B5EF4-FFF2-40B4-BE49-F238E27FC236}">
                <a16:creationId xmlns:a16="http://schemas.microsoft.com/office/drawing/2014/main" id="{7E205B78-F06F-BE4B-9A79-9367DF5954C2}"/>
              </a:ext>
            </a:extLst>
          </p:cNvPr>
          <p:cNvGraphicFramePr>
            <a:graphicFrameLocks noGrp="1"/>
          </p:cNvGraphicFramePr>
          <p:nvPr>
            <p:ph idx="1"/>
            <p:extLst>
              <p:ext uri="{D42A27DB-BD31-4B8C-83A1-F6EECF244321}">
                <p14:modId xmlns:p14="http://schemas.microsoft.com/office/powerpoint/2010/main" val="3178355113"/>
              </p:ext>
            </p:extLst>
          </p:nvPr>
        </p:nvGraphicFramePr>
        <p:xfrm>
          <a:off x="838200" y="15891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58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467D-9EF9-0E43-B648-80B996D398C7}"/>
              </a:ext>
            </a:extLst>
          </p:cNvPr>
          <p:cNvSpPr>
            <a:spLocks noGrp="1"/>
          </p:cNvSpPr>
          <p:nvPr>
            <p:ph type="title"/>
          </p:nvPr>
        </p:nvSpPr>
        <p:spPr/>
        <p:txBody>
          <a:bodyPr>
            <a:normAutofit/>
          </a:bodyPr>
          <a:lstStyle/>
          <a:p>
            <a:r>
              <a:rPr lang="en-US" sz="2800" dirty="0"/>
              <a:t>Additionally…</a:t>
            </a:r>
          </a:p>
        </p:txBody>
      </p:sp>
      <p:graphicFrame>
        <p:nvGraphicFramePr>
          <p:cNvPr id="4" name="Content Placeholder 3">
            <a:extLst>
              <a:ext uri="{FF2B5EF4-FFF2-40B4-BE49-F238E27FC236}">
                <a16:creationId xmlns:a16="http://schemas.microsoft.com/office/drawing/2014/main" id="{CAD3EA68-3628-D445-B929-49D9C31DF2C0}"/>
              </a:ext>
            </a:extLst>
          </p:cNvPr>
          <p:cNvGraphicFramePr>
            <a:graphicFrameLocks noGrp="1"/>
          </p:cNvGraphicFramePr>
          <p:nvPr>
            <p:ph idx="1"/>
            <p:extLst>
              <p:ext uri="{D42A27DB-BD31-4B8C-83A1-F6EECF244321}">
                <p14:modId xmlns:p14="http://schemas.microsoft.com/office/powerpoint/2010/main" val="3226938406"/>
              </p:ext>
            </p:extLst>
          </p:nvPr>
        </p:nvGraphicFramePr>
        <p:xfrm>
          <a:off x="1107186" y="1690688"/>
          <a:ext cx="9977628" cy="395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35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E879-0210-4B43-BC14-A9E4A5C8D0FE}"/>
              </a:ext>
            </a:extLst>
          </p:cNvPr>
          <p:cNvSpPr>
            <a:spLocks noGrp="1"/>
          </p:cNvSpPr>
          <p:nvPr>
            <p:ph type="title"/>
          </p:nvPr>
        </p:nvSpPr>
        <p:spPr>
          <a:xfrm>
            <a:off x="713678" y="-755373"/>
            <a:ext cx="10179609" cy="7613373"/>
          </a:xfrm>
        </p:spPr>
        <p:txBody>
          <a:bodyPr vert="horz" lIns="91440" tIns="45720" rIns="91440" bIns="45720" rtlCol="0" anchor="b">
            <a:normAutofit fontScale="90000"/>
          </a:bodyPr>
          <a:lstStyle/>
          <a:p>
            <a:pPr>
              <a:lnSpc>
                <a:spcPct val="100000"/>
              </a:lnSpc>
            </a:pP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br>
              <a:rPr lang="en-US" sz="3200" b="1" dirty="0"/>
            </a:br>
            <a:r>
              <a:rPr lang="en-US" sz="3200" dirty="0"/>
              <a:t>CPS Virtual Support Groups</a:t>
            </a:r>
            <a:br>
              <a:rPr lang="en-US" sz="3200" dirty="0"/>
            </a:br>
            <a:r>
              <a:rPr lang="en-US" sz="1600" dirty="0"/>
              <a:t>https://</a:t>
            </a:r>
            <a:r>
              <a:rPr lang="en-US" sz="1600" dirty="0" err="1"/>
              <a:t>health.columbia.edu</a:t>
            </a:r>
            <a:r>
              <a:rPr lang="en-US" sz="1600" dirty="0"/>
              <a:t>/content/support-group</a:t>
            </a:r>
            <a:br>
              <a:rPr lang="en-US" sz="1600" dirty="0"/>
            </a:br>
            <a:br>
              <a:rPr lang="en-US" sz="1600" dirty="0"/>
            </a:br>
            <a:r>
              <a:rPr lang="en-US" sz="1600" dirty="0"/>
              <a:t>Anxiety Management</a:t>
            </a:r>
            <a:br>
              <a:rPr lang="en-US" sz="1600" dirty="0"/>
            </a:br>
            <a:r>
              <a:rPr lang="en-US" sz="1600" dirty="0"/>
              <a:t>Virtual Support Space for Black Students</a:t>
            </a:r>
            <a:br>
              <a:rPr lang="en-US" sz="1600" dirty="0"/>
            </a:br>
            <a:r>
              <a:rPr lang="en-US" sz="1600" dirty="0"/>
              <a:t>Bereavement: You’re Not Alone</a:t>
            </a:r>
            <a:br>
              <a:rPr lang="en-US" sz="1600" dirty="0"/>
            </a:br>
            <a:r>
              <a:rPr lang="en-US" sz="1600" dirty="0"/>
              <a:t>Compassion for the Soul: A skills-based support space for women of color</a:t>
            </a:r>
            <a:br>
              <a:rPr lang="en-US" sz="1600" dirty="0"/>
            </a:br>
            <a:r>
              <a:rPr lang="en-US" sz="1600" dirty="0"/>
              <a:t>Coping Skills for Safety and Connection</a:t>
            </a:r>
            <a:br>
              <a:rPr lang="en-US" sz="1600" dirty="0"/>
            </a:br>
            <a:r>
              <a:rPr lang="en-US" sz="1600" dirty="0"/>
              <a:t>Coping with Trauma</a:t>
            </a:r>
            <a:br>
              <a:rPr lang="en-US" sz="1600" dirty="0"/>
            </a:br>
            <a:r>
              <a:rPr lang="en-US" sz="1600" dirty="0"/>
              <a:t>Cultivating Creativity and Resilience</a:t>
            </a:r>
            <a:br>
              <a:rPr lang="en-US" sz="1600" dirty="0"/>
            </a:br>
            <a:r>
              <a:rPr lang="en-US" sz="1600" dirty="0"/>
              <a:t>Dissertation Support Group</a:t>
            </a:r>
            <a:br>
              <a:rPr lang="en-US" sz="1600" dirty="0"/>
            </a:br>
            <a:r>
              <a:rPr lang="en-US" sz="1600" dirty="0"/>
              <a:t>Exploration of Asian Racial/Ethnic Identity</a:t>
            </a:r>
            <a:br>
              <a:rPr lang="en-US" sz="1600" dirty="0"/>
            </a:br>
            <a:r>
              <a:rPr lang="en-US" sz="1600" dirty="0"/>
              <a:t>A Support Group for International Students</a:t>
            </a:r>
            <a:br>
              <a:rPr lang="en-US" sz="1600" dirty="0"/>
            </a:br>
            <a:r>
              <a:rPr lang="en-US" sz="1600" dirty="0"/>
              <a:t>First Generation Virtual Support Group</a:t>
            </a:r>
            <a:br>
              <a:rPr lang="en-US" sz="1600" dirty="0"/>
            </a:br>
            <a:r>
              <a:rPr lang="en-US" sz="1600" dirty="0"/>
              <a:t>Healing from Sexual Trauma: Promoting Safety and Self-Care</a:t>
            </a:r>
            <a:br>
              <a:rPr lang="en-US" sz="1600" dirty="0"/>
            </a:br>
            <a:r>
              <a:rPr lang="en-US" sz="1600" dirty="0"/>
              <a:t>International Students Workshop</a:t>
            </a:r>
            <a:br>
              <a:rPr lang="en-US" sz="1600" dirty="0"/>
            </a:br>
            <a:r>
              <a:rPr lang="en-US" sz="1600" dirty="0"/>
              <a:t>The Koru Basic Mindfulness and Meditation course, </a:t>
            </a:r>
            <a:br>
              <a:rPr lang="en-US" sz="1600" dirty="0"/>
            </a:br>
            <a:r>
              <a:rPr lang="en-US" sz="1600" dirty="0"/>
              <a:t>Making Peace with Food</a:t>
            </a:r>
            <a:br>
              <a:rPr lang="en-US" sz="1600" dirty="0"/>
            </a:br>
            <a:r>
              <a:rPr lang="en-US" sz="1600" dirty="0"/>
              <a:t>Procrastination Workshop</a:t>
            </a:r>
            <a:br>
              <a:rPr lang="en-US" sz="1600" dirty="0"/>
            </a:br>
            <a:r>
              <a:rPr lang="en-US" sz="1600" dirty="0"/>
              <a:t>QT Talks: A Virtual Support Space for Queer &amp; Trans Students</a:t>
            </a:r>
            <a:br>
              <a:rPr lang="en-US" sz="1600" dirty="0"/>
            </a:br>
            <a:r>
              <a:rPr lang="en-US" sz="1600" dirty="0"/>
              <a:t>Sleep SOS</a:t>
            </a:r>
            <a:br>
              <a:rPr lang="en-US" sz="1600" dirty="0"/>
            </a:br>
            <a:r>
              <a:rPr lang="en-US" sz="1600" dirty="0"/>
              <a:t>Skill Building Workshop for Couples</a:t>
            </a:r>
            <a:br>
              <a:rPr lang="en-US" sz="1600" dirty="0"/>
            </a:br>
            <a:r>
              <a:rPr lang="en-US" sz="1600" dirty="0"/>
              <a:t>Veterans in Transition</a:t>
            </a:r>
            <a:br>
              <a:rPr lang="en-US" sz="1600" dirty="0"/>
            </a:br>
            <a:r>
              <a:rPr lang="en-US" sz="1600" dirty="0"/>
              <a:t>Women Veterans Workshop</a:t>
            </a:r>
            <a:br>
              <a:rPr lang="en-US" sz="1600" b="1" dirty="0"/>
            </a:br>
            <a:r>
              <a:rPr lang="en-US" sz="1600" b="1" dirty="0"/>
              <a:t> </a:t>
            </a:r>
            <a:br>
              <a:rPr lang="en-US" sz="1600" b="1" dirty="0"/>
            </a:br>
            <a:br>
              <a:rPr lang="en-US" sz="1600" b="1" dirty="0"/>
            </a:br>
            <a:br>
              <a:rPr lang="en-US" sz="3200" dirty="0"/>
            </a:br>
            <a:endParaRPr lang="en-US" sz="3200" kern="1200" dirty="0">
              <a:solidFill>
                <a:schemeClr val="tx2"/>
              </a:solidFill>
            </a:endParaRPr>
          </a:p>
        </p:txBody>
      </p:sp>
    </p:spTree>
    <p:extLst>
      <p:ext uri="{BB962C8B-B14F-4D97-AF65-F5344CB8AC3E}">
        <p14:creationId xmlns:p14="http://schemas.microsoft.com/office/powerpoint/2010/main" val="3230715062"/>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8B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dated CTL Webinar Slides-2" id="{E1AC2C6F-86C7-2C43-8D19-0332A1EE40BF}" vid="{DDF82FBE-4202-1241-A657-2F56418EFE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3032</TotalTime>
  <Words>3183</Words>
  <Application>Microsoft Macintosh PowerPoint</Application>
  <PresentationFormat>Widescreen</PresentationFormat>
  <Paragraphs>226</Paragraphs>
  <Slides>37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1_Office Theme</vt:lpstr>
      <vt:lpstr>   Introduction to CPS _______  Wellness And Stress Management    Anne Goldfield, Ph.D. Associate Director for Outreach and Community Response,  Counseling and Psychological Services  https://health.columbia.edu/content/counseling-and-psychological-services </vt:lpstr>
      <vt:lpstr>PowerPoint Presentation</vt:lpstr>
      <vt:lpstr>CPS Services</vt:lpstr>
      <vt:lpstr>Accessing Services at CPS:      All Columbia students who have paid the full Columbia Health and Related Services Fee     can access services.   (This fee can be paid at any time during the year –  it is NOT the same as the health insurance.) </vt:lpstr>
      <vt:lpstr> </vt:lpstr>
      <vt:lpstr>CPS Offers Support for the Following:</vt:lpstr>
      <vt:lpstr>Ways To Connect With CPS</vt:lpstr>
      <vt:lpstr>Additionally…</vt:lpstr>
      <vt:lpstr>         CPS Virtual Support Groups https://health.columbia.edu/content/support-group  Anxiety Management Virtual Support Space for Black Students Bereavement: You’re Not Alone Compassion for the Soul: A skills-based support space for women of color Coping Skills for Safety and Connection Coping with Trauma Cultivating Creativity and Resilience Dissertation Support Group Exploration of Asian Racial/Ethnic Identity A Support Group for International Students First Generation Virtual Support Group Healing from Sexual Trauma: Promoting Safety and Self-Care International Students Workshop The Koru Basic Mindfulness and Meditation course,  Making Peace with Food Procrastination Workshop QT Talks: A Virtual Support Space for Queer &amp; Trans Students Sleep SOS Skill Building Workshop for Couples Veterans in Transition Women Veterans Workshop     </vt:lpstr>
      <vt:lpstr>Concerns that bring students  to CPS</vt:lpstr>
      <vt:lpstr>Mental Health Treatment Helps</vt:lpstr>
      <vt:lpstr>PowerPoint Presentation</vt:lpstr>
      <vt:lpstr>What is stress?</vt:lpstr>
      <vt:lpstr>We know that a moderate amount of stress can be motivating.  But too much stress leads to both physical and emotional distress.  We need to manage the stress response so that studying and writing papers don’t invoke an intense fight or flight level of stress.  </vt:lpstr>
      <vt:lpstr>What causes you stress?  Short-term?  Ongoing?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the S.T.O.P. stress management technique  S –Stop what you are doing: Press the pause button on your thoughts and actions.  T – Take a breath.  O – Observe what is going on with your body, your emotions, your mind (what assumptions are you making about yourself and your feelings?)  P – Proceed with whatever you were doing, making a conscious, intentional choice to incorporate what you just learned. </vt:lpstr>
      <vt:lpstr>Additional ways to think about stress management – Part 1* </vt:lpstr>
      <vt:lpstr>Action-oriented approaches allow you to take action and change the stressful situation. </vt:lpstr>
      <vt:lpstr>PowerPoint Presentation</vt:lpstr>
      <vt:lpstr>Emotion-oriented approaches are used to change the way we perceive stressful situations. </vt:lpstr>
      <vt:lpstr>Acceptance-oriented approaches are useful in stressful situations that you cannot control. </vt:lpstr>
      <vt:lpstr>PowerPoint Presentation</vt:lpstr>
      <vt:lpstr>    Additional ways to think about stress management – Part 2  The Four A’s for Stress Management </vt:lpstr>
      <vt:lpstr> 1. Avoid Stress  Say, NO. Know your limits and stick by them.   Get up 15 minutes earlier so you don’t have to rush.  Organize and prioritize your tasks for the day.    Make to-do lists and break tasks down into manageable chunks!  Try not to take on more responsibility than you can reasonably manage.  Set clear time boundaries with friends and family.</vt:lpstr>
      <vt:lpstr> 2. Alter Stress  We’re often not able to avoid a stressor in our life.    One of the most helpful things you can do during times of stress is to take inventory, then attempt to change your situation for the better.  Manage your time better. The reward of increased efficiency will be extra time.  Don’t bottle up your feelings.  Communicate your needs.  Join or create a study group and get support.  Surround yourself with friends and fellow students who support your well-being.  Build an Anti-stress culture!  </vt:lpstr>
      <vt:lpstr>3. Adapt To Stress   Can’t avoid or change the stressor? How about changing your own self?  Adapting to stressful situations can actually help you have a sense of control over the situation.  It is okay if things didn’t happen as perfectly as you wanted it to be. Don’t stress over it.   Some days adjusting your standards can actually help you feel less stressed over a particular situation.  Change your lens. Sometimes we perceive a situation as stressful whereas if we change our lens, in that case, we can actually shift our perspective about a stressful situation. If you can, it will help you feel less frustrated and happier in that situation.   </vt:lpstr>
      <vt:lpstr>4. Accept Stress  There are times when the only response is to accept things as they are.   Know things you can control and you can’t control and decide not to stress over things that fall in the latter category.   Because things you don’t have control over should be not stressed about, rather they should be accepted as they come. Like- bad weather!  If the stressful situation arises from an outside source think of it as an opportunity for personal growth and if it is a result of your own poor choices, then learn from it.  Accept the limitations of others in your life.  Learn to forgive.  </vt:lpstr>
      <vt:lpstr>PowerPoint Presentation</vt:lpstr>
      <vt:lpstr>To survive and thrive at Columbia:  Set realistic goals for yourself.  Create balance in your life.  Watch out for impostor syndrome.  Remember your successes and celebrate them.</vt:lpstr>
      <vt:lpstr>Thank you!   Questions or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Studies Fall 2021  Wellness And Stress Management    Anne Goldfield, Ph.D. Associate Director for Outreach and Community Response,  Counseling and Psychological Services</dc:title>
  <dc:creator>Marc Rehm</dc:creator>
  <cp:lastModifiedBy>Marc Rehm</cp:lastModifiedBy>
  <cp:revision>49</cp:revision>
  <dcterms:created xsi:type="dcterms:W3CDTF">2021-10-11T15:24:04Z</dcterms:created>
  <dcterms:modified xsi:type="dcterms:W3CDTF">2021-11-04T21:44:50Z</dcterms:modified>
</cp:coreProperties>
</file>