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67" r:id="rId3"/>
    <p:sldId id="268" r:id="rId4"/>
    <p:sldId id="269" r:id="rId5"/>
    <p:sldId id="257" r:id="rId6"/>
    <p:sldId id="262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ce K Neveu" initials="GKN" lastIdx="0" clrIdx="0">
    <p:extLst>
      <p:ext uri="{19B8F6BF-5375-455C-9EA6-DF929625EA0E}">
        <p15:presenceInfo xmlns:p15="http://schemas.microsoft.com/office/powerpoint/2012/main" userId="S-1-5-21-1423485556-2532401405-1673821462-2997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A61A-B37D-4F54-A627-08E5B615B33B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2410C-BCA4-4360-9890-97D7FDB4F3E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965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A61A-B37D-4F54-A627-08E5B615B33B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2410C-BCA4-4360-9890-97D7FDB4F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33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A61A-B37D-4F54-A627-08E5B615B33B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2410C-BCA4-4360-9890-97D7FDB4F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282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A61A-B37D-4F54-A627-08E5B615B33B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2410C-BCA4-4360-9890-97D7FDB4F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01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A61A-B37D-4F54-A627-08E5B615B33B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2410C-BCA4-4360-9890-97D7FDB4F3E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698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A61A-B37D-4F54-A627-08E5B615B33B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2410C-BCA4-4360-9890-97D7FDB4F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1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A61A-B37D-4F54-A627-08E5B615B33B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2410C-BCA4-4360-9890-97D7FDB4F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70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A61A-B37D-4F54-A627-08E5B615B33B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2410C-BCA4-4360-9890-97D7FDB4F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4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A61A-B37D-4F54-A627-08E5B615B33B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2410C-BCA4-4360-9890-97D7FDB4F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4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B39A61A-B37D-4F54-A627-08E5B615B33B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962410C-BCA4-4360-9890-97D7FDB4F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86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A61A-B37D-4F54-A627-08E5B615B33B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2410C-BCA4-4360-9890-97D7FDB4F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0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B39A61A-B37D-4F54-A627-08E5B615B33B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962410C-BCA4-4360-9890-97D7FDB4F3E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4719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erp.columbia.edu/grants/nsf-submissions" TargetMode="External"/><Relationship Id="rId2" Type="http://schemas.openxmlformats.org/officeDocument/2006/relationships/hyperlink" Target="https://www.iserp.columbia.edu/grants/applying-for-a-gran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serp.columbia.edu/student-submission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DCFAE-7E75-46B9-8C10-120F50C581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Proposal Preparation </a:t>
            </a:r>
            <a:br>
              <a:rPr lang="en-US" sz="6600" dirty="0"/>
            </a:br>
            <a:r>
              <a:rPr lang="en-US" sz="6600" dirty="0"/>
              <a:t>and </a:t>
            </a:r>
            <a:br>
              <a:rPr lang="en-US" sz="6600" dirty="0"/>
            </a:br>
            <a:r>
              <a:rPr lang="en-US" sz="6600" dirty="0"/>
              <a:t>Grant Submission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E971A6-2807-4956-9D46-29A6103335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dirty="0"/>
              <a:t>Grace Neveu</a:t>
            </a:r>
          </a:p>
          <a:p>
            <a:pPr algn="ctr"/>
            <a:r>
              <a:rPr lang="en-US" dirty="0"/>
              <a:t>Assistant Director – Pre-award, ISERP</a:t>
            </a:r>
          </a:p>
          <a:p>
            <a:pPr algn="ctr"/>
            <a:r>
              <a:rPr lang="en-US" dirty="0"/>
              <a:t>gkn2106@Columbia.edu</a:t>
            </a:r>
          </a:p>
        </p:txBody>
      </p:sp>
    </p:spTree>
    <p:extLst>
      <p:ext uri="{BB962C8B-B14F-4D97-AF65-F5344CB8AC3E}">
        <p14:creationId xmlns:p14="http://schemas.microsoft.com/office/powerpoint/2010/main" val="2304062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CE75-B8C1-49C5-841A-98D14B2DB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ISERP?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14094-9EAF-4A5B-98D5-3ED3B8D60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The Institute for Social and Economic Research and Policy (ISERP) is Columbia University's research institute dedicated to the social sciences.</a:t>
            </a:r>
          </a:p>
          <a:p>
            <a:pPr marL="0" indent="0">
              <a:buNone/>
            </a:pPr>
            <a:r>
              <a:rPr lang="en-US" sz="2400" dirty="0"/>
              <a:t>ISERP supports researchers, faculty, students, and social science research through research development, education and training programs, centers, workshops and administrative support.</a:t>
            </a:r>
          </a:p>
          <a:p>
            <a:pPr marL="0" indent="0">
              <a:buNone/>
            </a:pPr>
            <a:r>
              <a:rPr lang="en-US" sz="2400" dirty="0"/>
              <a:t>Social science research grants are administered through ISERP.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5132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69DE0-08F1-4D45-BCE1-F5AB85FA3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SPA?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5E7F6-FB2E-4F98-91C6-6679B79AF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Sponsored Projects Administration (SPA) serves as the central resource to support the research community at Columbia University.</a:t>
            </a:r>
          </a:p>
          <a:p>
            <a:pPr marL="0" indent="0">
              <a:buNone/>
            </a:pPr>
            <a:r>
              <a:rPr lang="en-US" sz="2400" dirty="0"/>
              <a:t>They provide administrative support to investigators, ensuring compliance with federal, University and private sponsor regulations, terms and conditions.</a:t>
            </a:r>
          </a:p>
        </p:txBody>
      </p:sp>
    </p:spTree>
    <p:extLst>
      <p:ext uri="{BB962C8B-B14F-4D97-AF65-F5344CB8AC3E}">
        <p14:creationId xmlns:p14="http://schemas.microsoft.com/office/powerpoint/2010/main" val="2145177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3C72A-8B24-4320-8D25-AAF6EFEF6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(grant) support does ISERP provide?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97CDC-F87A-4808-BB8F-54D99F30C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/>
              <a:t>Pre-award proposal preparation:</a:t>
            </a:r>
          </a:p>
          <a:p>
            <a:pPr lvl="1"/>
            <a:r>
              <a:rPr lang="en-US" sz="2400" dirty="0"/>
              <a:t>Working with SPA on proposal registration and internal university requirements.</a:t>
            </a:r>
          </a:p>
          <a:p>
            <a:pPr lvl="1"/>
            <a:r>
              <a:rPr lang="en-US" sz="2400" dirty="0"/>
              <a:t>Budget development and review.</a:t>
            </a:r>
          </a:p>
          <a:p>
            <a:pPr lvl="1"/>
            <a:r>
              <a:rPr lang="en-US" sz="2400" dirty="0"/>
              <a:t>Proposal review.</a:t>
            </a:r>
          </a:p>
          <a:p>
            <a:pPr lvl="1"/>
            <a:endParaRPr lang="en-US" sz="2400" dirty="0"/>
          </a:p>
          <a:p>
            <a:pPr marL="201168" lvl="1" indent="0">
              <a:buNone/>
            </a:pPr>
            <a:r>
              <a:rPr lang="en-US" sz="2400" b="1" dirty="0"/>
              <a:t>Post-award management:</a:t>
            </a:r>
          </a:p>
          <a:p>
            <a:pPr lvl="1"/>
            <a:r>
              <a:rPr lang="en-US" sz="2400" dirty="0"/>
              <a:t>Hiring of grant personnel.</a:t>
            </a:r>
          </a:p>
          <a:p>
            <a:pPr lvl="1"/>
            <a:r>
              <a:rPr lang="en-US" sz="2400" dirty="0"/>
              <a:t>Grant re-imbursements and purchasing.</a:t>
            </a:r>
          </a:p>
          <a:p>
            <a:pPr lvl="1"/>
            <a:r>
              <a:rPr lang="en-US" sz="2400" dirty="0"/>
              <a:t>Grant closeout.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3474868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A961B-6337-487D-91E5-823D628FB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Grant Proposal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E7570-AC84-4D81-BBCC-F21018E2F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Identify opportunity and confirm eligibility and restrictions (e.g. budget restrictions, PI restrictions).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</a:t>
            </a:r>
            <a:r>
              <a:rPr lang="en-US" sz="2400" b="1" dirty="0"/>
              <a:t>Inform ISERP of intent to apply</a:t>
            </a:r>
            <a:endParaRPr lang="en-US" sz="20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Initiating the proposal with SPA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Sponsored Projects Administration requires notice about upcoming grant applications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Get approval from PI (advisor, for graduate students) and department chair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Submitting in the portal (depending on the grantor, this may be done by the student, the PI or an Authorized University official).</a:t>
            </a:r>
          </a:p>
        </p:txBody>
      </p:sp>
    </p:spTree>
    <p:extLst>
      <p:ext uri="{BB962C8B-B14F-4D97-AF65-F5344CB8AC3E}">
        <p14:creationId xmlns:p14="http://schemas.microsoft.com/office/powerpoint/2010/main" val="2133832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7DA50-1335-4DEB-91B4-F60F52259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Solicitations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77B20-C97E-4581-9D0E-E3FC4AB3D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Eligibility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/>
              <a:t>Especially important with smaller funders.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Letter of Intent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Description of review process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Budget restrictions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Timeline for funding release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NSF could be 6 months from submission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Formatting requirements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Submission process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Is there a portal? Who submits? Are there required admin approvals?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38068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E58A8-2218-403B-922C-7AD106A6D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1E412-E435-494D-83B5-C508E64EC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ISERP website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>
                <a:hlinkClick r:id="rId2"/>
              </a:rPr>
              <a:t>https://www.iserp.columbia.edu/grants/applying-for-a-grant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>
                <a:hlinkClick r:id="rId3"/>
              </a:rPr>
              <a:t>https://www.iserp.columbia.edu/grants/nsf-submissions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>
                <a:hlinkClick r:id="rId4"/>
              </a:rPr>
              <a:t>https://www.iserp.columbia.edu/student-submissions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280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7C08C-0119-4C25-AB75-AFC527AA0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Questions?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/>
              <a:t>Email me: </a:t>
            </a:r>
            <a:r>
              <a:rPr lang="en-US" sz="3200"/>
              <a:t>gkn2106@columbia</a:t>
            </a:r>
            <a:r>
              <a:rPr lang="en-US" sz="3200" dirty="0"/>
              <a:t>.edu</a:t>
            </a:r>
          </a:p>
        </p:txBody>
      </p:sp>
    </p:spTree>
    <p:extLst>
      <p:ext uri="{BB962C8B-B14F-4D97-AF65-F5344CB8AC3E}">
        <p14:creationId xmlns:p14="http://schemas.microsoft.com/office/powerpoint/2010/main" val="167579929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44760</TotalTime>
  <Words>373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Retrospect</vt:lpstr>
      <vt:lpstr>Proposal Preparation  and  Grant Submission</vt:lpstr>
      <vt:lpstr>What is ISERP?</vt:lpstr>
      <vt:lpstr>What is SPA?</vt:lpstr>
      <vt:lpstr>What (grant) support does ISERP provide?</vt:lpstr>
      <vt:lpstr>Grant Proposal Timeline</vt:lpstr>
      <vt:lpstr>Reading Solicitations</vt:lpstr>
      <vt:lpstr>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 K Neveu</dc:creator>
  <cp:lastModifiedBy>Grace K Neveu</cp:lastModifiedBy>
  <cp:revision>91</cp:revision>
  <dcterms:created xsi:type="dcterms:W3CDTF">2022-12-07T15:29:26Z</dcterms:created>
  <dcterms:modified xsi:type="dcterms:W3CDTF">2023-11-01T20:51:05Z</dcterms:modified>
</cp:coreProperties>
</file>