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Century Gothic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hA/xlKbN0y+sP24a/LEjMY668q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regular.fntdata"/><Relationship Id="rId11" Type="http://schemas.openxmlformats.org/officeDocument/2006/relationships/slide" Target="slides/slide6.xml"/><Relationship Id="rId22" Type="http://schemas.openxmlformats.org/officeDocument/2006/relationships/font" Target="fonts/CenturyGothic-italic.fntdata"/><Relationship Id="rId10" Type="http://schemas.openxmlformats.org/officeDocument/2006/relationships/slide" Target="slides/slide5.xml"/><Relationship Id="rId21" Type="http://schemas.openxmlformats.org/officeDocument/2006/relationships/font" Target="fonts/CenturyGothic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CenturyGothic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2" name="Google Shape;232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0" name="Google Shape;240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7" name="Google Shape;24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1" name="Google Shape;201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8" name="Google Shape;20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6" name="Google Shape;216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4" name="Google Shape;224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1" name="Google Shape;111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18" name="Google Shape;118;p2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9" name="Google Shape;119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3" name="Google Shape;123;p2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28" name="Google Shape;128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5" name="Google Shape;135;p2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6" name="Google Shape;136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2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5" name="Google Shape;145;p2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6" name="Google Shape;146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6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53" name="Google Shape;153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60" name="Google Shape;160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2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16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16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6" name="Google Shape;96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4" name="Google Shape;104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11" name="Google Shape;11;p1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" name="Google Shape;23;p11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4" name="Google Shape;24;p11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1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9" name="Google Shape;39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0" name="Google Shape;40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41" name="Google Shape;41;p1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columbia.edu/cgi-bin/cul/resolve?ANX4239" TargetMode="External"/><Relationship Id="rId4" Type="http://schemas.openxmlformats.org/officeDocument/2006/relationships/hyperlink" Target="http://www.columbia.edu/cgi-bin/cul/resolve?clio9559880" TargetMode="External"/><Relationship Id="rId5" Type="http://schemas.openxmlformats.org/officeDocument/2006/relationships/hyperlink" Target="http://www.columbia.edu/cgi-bin/cul/resolve?ATG2744" TargetMode="External"/><Relationship Id="rId6" Type="http://schemas.openxmlformats.org/officeDocument/2006/relationships/hyperlink" Target="https://wrds-www.wharton.upenn.edu/register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columbia.edu/cgi-bin/cul/resolve?clio6352633" TargetMode="External"/><Relationship Id="rId4" Type="http://schemas.openxmlformats.org/officeDocument/2006/relationships/hyperlink" Target="http://www.columbia.edu/cgi-bin/cul/resolve?clio12133503" TargetMode="External"/><Relationship Id="rId5" Type="http://schemas.openxmlformats.org/officeDocument/2006/relationships/hyperlink" Target="http://www.columbia.edu/cgi-bin/cul/resolve?clio15444836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columbia.edu/cgi-bin/cul/resolve?AUQ3920" TargetMode="External"/><Relationship Id="rId4" Type="http://schemas.openxmlformats.org/officeDocument/2006/relationships/hyperlink" Target="http://www.columbia.edu/cgi-bin/cul/resolve?clio8557099" TargetMode="External"/><Relationship Id="rId5" Type="http://schemas.openxmlformats.org/officeDocument/2006/relationships/hyperlink" Target="http://www.columbia.edu/cgi-bin/cul/resolve?clio4784657" TargetMode="External"/><Relationship Id="rId6" Type="http://schemas.openxmlformats.org/officeDocument/2006/relationships/hyperlink" Target="http://www.columbia.edu/cgi-bin/cul/resolve?clio15444836" TargetMode="External"/><Relationship Id="rId7" Type="http://schemas.openxmlformats.org/officeDocument/2006/relationships/hyperlink" Target="http://www.columbia.edu/cgi-bin/cul/resolve?clio14255866" TargetMode="External"/><Relationship Id="rId8" Type="http://schemas.openxmlformats.org/officeDocument/2006/relationships/hyperlink" Target="http://www.columbia.edu/cgi-bin/cul/resolve?clio8010526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guides.library.columbia.edu/Hist_Corp_Rept" TargetMode="External"/><Relationship Id="rId4" Type="http://schemas.openxmlformats.org/officeDocument/2006/relationships/hyperlink" Target="https://wrds-www.wharton.upenn.edu/register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ys21@columbia.columbia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business@library.Columbia.edu" TargetMode="External"/><Relationship Id="rId4" Type="http://schemas.openxmlformats.org/officeDocument/2006/relationships/hyperlink" Target="mailto:ys21@Columbia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library.columbia.edu/libraries/business/business-econ-faq.html" TargetMode="External"/><Relationship Id="rId4" Type="http://schemas.openxmlformats.org/officeDocument/2006/relationships/hyperlink" Target="http://guides.library.columbia.edu/researchguides" TargetMode="External"/><Relationship Id="rId5" Type="http://schemas.openxmlformats.org/officeDocument/2006/relationships/hyperlink" Target="https://library.columbia.edu/research/askalibrarian.ht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library.columbia.edu/using-libraries/study-spaces.html" TargetMode="External"/><Relationship Id="rId4" Type="http://schemas.openxmlformats.org/officeDocument/2006/relationships/hyperlink" Target="https://seats.library.columbia.edu/" TargetMode="External"/><Relationship Id="rId5" Type="http://schemas.openxmlformats.org/officeDocument/2006/relationships/hyperlink" Target="https://library.columbia.edu/services.html#audience=student" TargetMode="External"/><Relationship Id="rId6" Type="http://schemas.openxmlformats.org/officeDocument/2006/relationships/hyperlink" Target="https://hours.library.columbia.edu/" TargetMode="External"/></Relationships>
</file>

<file path=ppt/slides/_rels/slide5.xml.rels><?xml version="1.0" encoding="UTF-8" standalone="yes"?><Relationships xmlns="http://schemas.openxmlformats.org/package/2006/relationships"><Relationship Id="rId10" Type="http://schemas.openxmlformats.org/officeDocument/2006/relationships/hyperlink" Target="https://www1.columbia.edu/sec-cgi-bin/cul/share/register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library.columbia.edu/services/request/borrow-direct.html" TargetMode="External"/><Relationship Id="rId4" Type="http://schemas.openxmlformats.org/officeDocument/2006/relationships/hyperlink" Target="https://library.columbia.edu/services/request/ill.html" TargetMode="External"/><Relationship Id="rId9" Type="http://schemas.openxmlformats.org/officeDocument/2006/relationships/hyperlink" Target="https://recap.princeton.edu/" TargetMode="External"/><Relationship Id="rId5" Type="http://schemas.openxmlformats.org/officeDocument/2006/relationships/hyperlink" Target="https://library.columbia.edu/services/request/document-delivery.html" TargetMode="External"/><Relationship Id="rId6" Type="http://schemas.openxmlformats.org/officeDocument/2006/relationships/hyperlink" Target="https://library.columbia.edu/services/reserves.html" TargetMode="External"/><Relationship Id="rId7" Type="http://schemas.openxmlformats.org/officeDocument/2006/relationships/hyperlink" Target="https://library.columbia.edu/collections/eresources.html" TargetMode="External"/><Relationship Id="rId8" Type="http://schemas.openxmlformats.org/officeDocument/2006/relationships/hyperlink" Target="https://library.columbia.edu/services/request/inter-campus-delivery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metro.org/services/resource-sharing/" TargetMode="External"/><Relationship Id="rId4" Type="http://schemas.openxmlformats.org/officeDocument/2006/relationships/hyperlink" Target="https://library.columbia.edu/using-libraries/workshops.html" TargetMode="External"/><Relationship Id="rId5" Type="http://schemas.openxmlformats.org/officeDocument/2006/relationships/hyperlink" Target="https://library.columbia.edu/using-libraries/borrowing.html" TargetMode="External"/><Relationship Id="rId6" Type="http://schemas.openxmlformats.org/officeDocument/2006/relationships/hyperlink" Target="https://library.columbia.edu/services/request/recommend/form.html" TargetMode="External"/><Relationship Id="rId7" Type="http://schemas.openxmlformats.org/officeDocument/2006/relationships/hyperlink" Target="https://library.columbia.edu/services/software-and-devices.html" TargetMode="External"/><Relationship Id="rId8" Type="http://schemas.openxmlformats.org/officeDocument/2006/relationships/hyperlink" Target="https://library.columbia.edu/services/citation-management.htm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columbia.edu/cgi-bin/cul/resolve?clio5960456" TargetMode="External"/><Relationship Id="rId4" Type="http://schemas.openxmlformats.org/officeDocument/2006/relationships/hyperlink" Target="http://www.columbia.edu/cgi-bin/cul/resolve?clio7375060" TargetMode="External"/><Relationship Id="rId5" Type="http://schemas.openxmlformats.org/officeDocument/2006/relationships/hyperlink" Target="http://www.columbia.edu/cgi-bin/cul/resolve?clio7375061" TargetMode="External"/><Relationship Id="rId6" Type="http://schemas.openxmlformats.org/officeDocument/2006/relationships/hyperlink" Target="http://www.columbia.edu/cgi-bin/cul/resolve?APM8632" TargetMode="External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hyperlink" Target="http://www.columbia.edu/cgi-bin/cul/resolve?clio7334603" TargetMode="External"/><Relationship Id="rId10" Type="http://schemas.openxmlformats.org/officeDocument/2006/relationships/hyperlink" Target="http://www.columbia.edu/cgi-bin/cul/resolve?ATT2119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columbia.edu/cgi-bin/cul/resolve?ARE1578" TargetMode="External"/><Relationship Id="rId4" Type="http://schemas.openxmlformats.org/officeDocument/2006/relationships/hyperlink" Target="http://www.columbia.edu/cgi-bin/cul/resolve?APQ6028" TargetMode="External"/><Relationship Id="rId9" Type="http://schemas.openxmlformats.org/officeDocument/2006/relationships/hyperlink" Target="https://clio.columbia.edu/catalog/14405854?counter=1" TargetMode="External"/><Relationship Id="rId5" Type="http://schemas.openxmlformats.org/officeDocument/2006/relationships/hyperlink" Target="http://www.columbia.edu/cgi-bin/cul/resolve?clio6172147" TargetMode="External"/><Relationship Id="rId6" Type="http://schemas.openxmlformats.org/officeDocument/2006/relationships/hyperlink" Target="http://www.columbia.edu/cgi-bin/cul/resolve?clio8519395" TargetMode="External"/><Relationship Id="rId7" Type="http://schemas.openxmlformats.org/officeDocument/2006/relationships/hyperlink" Target="http://www.columbia.edu/cgi-bin/cul/resolve?ATE7614" TargetMode="External"/><Relationship Id="rId8" Type="http://schemas.openxmlformats.org/officeDocument/2006/relationships/hyperlink" Target="http://www.columbia.edu/cgi-bin/cul/resolve?ATE76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"/>
          <p:cNvSpPr txBox="1"/>
          <p:nvPr>
            <p:ph type="ctrTitle"/>
          </p:nvPr>
        </p:nvSpPr>
        <p:spPr>
          <a:xfrm>
            <a:off x="2217500" y="1775000"/>
            <a:ext cx="9852000" cy="218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Economics</a:t>
            </a:r>
            <a:br>
              <a:rPr b="1" lang="en-US">
                <a:solidFill>
                  <a:schemeClr val="dk1"/>
                </a:solidFill>
              </a:rPr>
            </a:br>
            <a:r>
              <a:rPr b="1" lang="en-US">
                <a:solidFill>
                  <a:schemeClr val="dk1"/>
                </a:solidFill>
              </a:rPr>
              <a:t>PhD</a:t>
            </a:r>
            <a:br>
              <a:rPr b="1" lang="en-US">
                <a:solidFill>
                  <a:schemeClr val="dk1"/>
                </a:solidFill>
              </a:rPr>
            </a:br>
            <a:r>
              <a:rPr b="1" lang="en-US">
                <a:solidFill>
                  <a:schemeClr val="dk1"/>
                </a:solidFill>
              </a:rPr>
              <a:t>Orientation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69" name="Google Shape;169;p1"/>
          <p:cNvSpPr txBox="1"/>
          <p:nvPr>
            <p:ph idx="1" type="subTitle"/>
          </p:nvPr>
        </p:nvSpPr>
        <p:spPr>
          <a:xfrm>
            <a:off x="4009797" y="3957111"/>
            <a:ext cx="6915502" cy="1267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lang="en-US" sz="3600">
                <a:solidFill>
                  <a:srgbClr val="3F3F3F"/>
                </a:solidFill>
              </a:rPr>
              <a:t>Yasmin Saira</a:t>
            </a:r>
            <a:endParaRPr b="1" sz="3600">
              <a:solidFill>
                <a:srgbClr val="3F3F3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lang="en-US" sz="3600">
                <a:solidFill>
                  <a:srgbClr val="3F3F3F"/>
                </a:solidFill>
              </a:rPr>
              <a:t>ys21@Columbia.edu</a:t>
            </a:r>
            <a:endParaRPr b="1" sz="3600">
              <a:solidFill>
                <a:srgbClr val="3F3F3F"/>
              </a:solidFill>
            </a:endParaRPr>
          </a:p>
        </p:txBody>
      </p:sp>
      <p:sp>
        <p:nvSpPr>
          <p:cNvPr id="170" name="Google Shape;170;p1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Database Search: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35" name="Google Shape;235;p31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 sz="1900">
                <a:solidFill>
                  <a:schemeClr val="dk1"/>
                </a:solidFill>
              </a:rPr>
              <a:t>Macroeconomic, financial, trade data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3"/>
              </a:rPr>
              <a:t>S&amp;P Net Advantage </a:t>
            </a:r>
            <a:r>
              <a:rPr lang="en-US">
                <a:solidFill>
                  <a:schemeClr val="dk1"/>
                </a:solidFill>
              </a:rPr>
              <a:t>is best for industry review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IBIS World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5"/>
              </a:rPr>
              <a:t>Passport </a:t>
            </a:r>
            <a:r>
              <a:rPr lang="en-US">
                <a:solidFill>
                  <a:schemeClr val="dk1"/>
                </a:solidFill>
              </a:rPr>
              <a:t>(</a:t>
            </a:r>
            <a:r>
              <a:rPr lang="en-US">
                <a:solidFill>
                  <a:schemeClr val="dk1"/>
                </a:solidFill>
              </a:rPr>
              <a:t>GMID Global Market Information Database)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6"/>
              </a:rPr>
              <a:t>DataStream</a:t>
            </a:r>
            <a:r>
              <a:rPr lang="en-US">
                <a:solidFill>
                  <a:schemeClr val="dk1"/>
                </a:solidFill>
              </a:rPr>
              <a:t> (Available through WRDS)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>
                <a:solidFill>
                  <a:schemeClr val="dk1"/>
                </a:solidFill>
              </a:rPr>
              <a:t>SDC (Library Use ONLY)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6" name="Google Shape;236;p3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Database Search: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i="1" lang="en-US">
                <a:solidFill>
                  <a:schemeClr val="dk1"/>
                </a:solidFill>
              </a:rPr>
              <a:t>II. Company Research 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3"/>
              </a:rPr>
              <a:t>ORBIS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Mergent Online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5"/>
              </a:rPr>
              <a:t>Refinitiv Workspace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4" name="Google Shape;244;p3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Database Search (continued)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50" name="Google Shape;250;p7"/>
          <p:cNvSpPr txBox="1"/>
          <p:nvPr>
            <p:ph idx="1" type="body"/>
          </p:nvPr>
        </p:nvSpPr>
        <p:spPr>
          <a:xfrm>
            <a:off x="2592925" y="1588993"/>
            <a:ext cx="8915400" cy="4233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1" lang="en-US">
                <a:solidFill>
                  <a:schemeClr val="dk1"/>
                </a:solidFill>
              </a:rPr>
              <a:t>III. News and Literature</a:t>
            </a:r>
            <a:endParaRPr b="1"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Factiva </a:t>
            </a:r>
            <a:endParaRPr sz="1800"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Proquest</a:t>
            </a:r>
            <a:r>
              <a:rPr lang="en-US" sz="1800">
                <a:solidFill>
                  <a:schemeClr val="dk1"/>
                </a:solidFill>
              </a:rPr>
              <a:t>:</a:t>
            </a:r>
            <a:endParaRPr sz="1800"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Business Source Complete</a:t>
            </a:r>
            <a:r>
              <a:rPr lang="en-US" sz="1800">
                <a:solidFill>
                  <a:schemeClr val="dk1"/>
                </a:solidFill>
              </a:rPr>
              <a:t>: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chemeClr val="dk1"/>
                </a:solidFill>
              </a:rPr>
              <a:t>IV. Analyst Reports:</a:t>
            </a:r>
            <a:endParaRPr b="1" i="1"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hlinkClick r:id="rId6"/>
              </a:rPr>
              <a:t>Refinitiv Workspace</a:t>
            </a:r>
            <a:endParaRPr b="1" i="1" sz="1800">
              <a:solidFill>
                <a:schemeClr val="dk1"/>
              </a:solidFill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➢"/>
            </a:pPr>
            <a:r>
              <a:rPr lang="en-US" sz="1800">
                <a:solidFill>
                  <a:schemeClr val="hlink"/>
                </a:solidFill>
                <a:uFill>
                  <a:noFill/>
                </a:uFill>
                <a:hlinkClick r:id="rId7"/>
              </a:rPr>
              <a:t>Investext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chemeClr val="dk1"/>
                </a:solidFill>
              </a:rPr>
              <a:t>V. Market Research Reports:</a:t>
            </a:r>
            <a:endParaRPr b="1" i="1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400" u="sng">
                <a:solidFill>
                  <a:schemeClr val="hlink"/>
                </a:solidFill>
                <a:hlinkClick r:id="rId8"/>
              </a:rPr>
              <a:t>Mintel Market Size 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51" name="Google Shape;251;p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b="1" lang="en-US"/>
              <a:t> </a:t>
            </a:r>
            <a:r>
              <a:rPr b="1" lang="en-US">
                <a:solidFill>
                  <a:schemeClr val="dk1"/>
                </a:solidFill>
              </a:rPr>
              <a:t>Database Search (continued</a:t>
            </a:r>
            <a:r>
              <a:rPr lang="en-US"/>
              <a:t>)</a:t>
            </a:r>
            <a:endParaRPr/>
          </a:p>
        </p:txBody>
      </p:sp>
      <p:sp>
        <p:nvSpPr>
          <p:cNvPr id="257" name="Google Shape;257;p9"/>
          <p:cNvSpPr txBox="1"/>
          <p:nvPr>
            <p:ph idx="1" type="body"/>
          </p:nvPr>
        </p:nvSpPr>
        <p:spPr>
          <a:xfrm>
            <a:off x="2008414" y="1289957"/>
            <a:ext cx="9496198" cy="4865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t/>
            </a:r>
            <a:endParaRPr b="1" i="1" sz="1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b="1" lang="en-US" sz="1900">
                <a:solidFill>
                  <a:schemeClr val="dk1"/>
                </a:solidFill>
              </a:rPr>
              <a:t>VII</a:t>
            </a:r>
            <a:r>
              <a:rPr b="1" lang="en-US" sz="1900">
                <a:solidFill>
                  <a:schemeClr val="dk1"/>
                </a:solidFill>
              </a:rPr>
              <a:t>. Historical Data</a:t>
            </a:r>
            <a:endParaRPr b="1" sz="1900"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3"/>
              </a:rPr>
              <a:t>Historical corporate reports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4"/>
              </a:rPr>
              <a:t>WRDS</a:t>
            </a:r>
            <a:r>
              <a:rPr lang="en-US" sz="1600">
                <a:solidFill>
                  <a:schemeClr val="dk1"/>
                </a:solidFill>
              </a:rPr>
              <a:t> (need permission )</a:t>
            </a:r>
            <a:endParaRPr b="1" i="1">
              <a:solidFill>
                <a:schemeClr val="dk1"/>
              </a:solidFill>
            </a:endParaRPr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i="1">
              <a:solidFill>
                <a:schemeClr val="dk1"/>
              </a:solidFill>
            </a:endParaRPr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58" name="Google Shape;258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"/>
          <p:cNvSpPr txBox="1"/>
          <p:nvPr>
            <p:ph type="title"/>
          </p:nvPr>
        </p:nvSpPr>
        <p:spPr>
          <a:xfrm>
            <a:off x="2592925" y="624110"/>
            <a:ext cx="8911687" cy="821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Wrap up/Q&amp;A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64" name="Google Shape;264;p10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?"/>
            </a:pPr>
            <a:r>
              <a:rPr b="1" lang="en-US">
                <a:solidFill>
                  <a:schemeClr val="dk1"/>
                </a:solidFill>
              </a:rPr>
              <a:t>For any questions or concerns please reach out to: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?"/>
            </a:pPr>
            <a:r>
              <a:rPr b="1" lang="en-US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ys21@columbia.columbia.edu</a:t>
            </a:r>
            <a:r>
              <a:rPr b="1" lang="en-US">
                <a:solidFill>
                  <a:schemeClr val="dk1"/>
                </a:solidFill>
              </a:rPr>
              <a:t> </a:t>
            </a:r>
            <a:endParaRPr b="1">
              <a:solidFill>
                <a:schemeClr val="dk1"/>
              </a:solidFill>
            </a:endParaRPr>
          </a:p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</a:pPr>
            <a:r>
              <a:rPr b="1" lang="en-US">
                <a:solidFill>
                  <a:schemeClr val="dk1"/>
                </a:solidFill>
              </a:rPr>
              <a:t>Questions?</a:t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1841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>
              <a:solidFill>
                <a:srgbClr val="0000FF"/>
              </a:solidFill>
            </a:endParaRPr>
          </a:p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en-US"/>
              <a:t>Updated 8-8-2023</a:t>
            </a:r>
            <a:endParaRPr/>
          </a:p>
        </p:txBody>
      </p:sp>
      <p:sp>
        <p:nvSpPr>
          <p:cNvPr id="265" name="Google Shape;265;p1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Business &amp; Economics Library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76" name="Google Shape;176;p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fadeDir="5400012" kx="0" rotWithShape="0" algn="bl" stPos="0" sy="-100000" ky="0"/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i="1" lang="en-US">
                <a:solidFill>
                  <a:schemeClr val="dk1"/>
                </a:solidFill>
              </a:rPr>
              <a:t>About Business Library: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>
                <a:solidFill>
                  <a:schemeClr val="dk1"/>
                </a:solidFill>
              </a:rPr>
              <a:t>Location- Uris Hall &amp; Manhattanville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>
                <a:solidFill>
                  <a:schemeClr val="dk1"/>
                </a:solidFill>
              </a:rPr>
              <a:t>Office Hours-Monday, Tuesday, Friday 2-4pm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>
                <a:solidFill>
                  <a:schemeClr val="dk1"/>
                </a:solidFill>
              </a:rPr>
              <a:t>Contact:  </a:t>
            </a:r>
            <a:r>
              <a:rPr lang="en-US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business@library.Columbia.edu</a:t>
            </a:r>
            <a:r>
              <a:rPr lang="en-US">
                <a:solidFill>
                  <a:schemeClr val="dk1"/>
                </a:solidFill>
              </a:rPr>
              <a:t>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>
                <a:solidFill>
                  <a:schemeClr val="dk1"/>
                </a:solidFill>
              </a:rPr>
              <a:t>Email: </a:t>
            </a:r>
            <a:r>
              <a:rPr lang="en-US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ys21@Columbia.edu</a:t>
            </a:r>
            <a:endParaRPr>
              <a:solidFill>
                <a:schemeClr val="dk1"/>
              </a:solidFill>
            </a:endParaRPr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>
                <a:solidFill>
                  <a:schemeClr val="dk1"/>
                </a:solidFill>
              </a:rPr>
              <a:t>Phone # 212-854-5467</a:t>
            </a:r>
            <a:endParaRPr/>
          </a:p>
          <a:p>
            <a:pPr indent="-1841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1841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7" name="Google Shape;177;p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Business &amp; Economics Library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83" name="Google Shape;183;p28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US" sz="1800">
                <a:solidFill>
                  <a:schemeClr val="dk1"/>
                </a:solidFill>
              </a:rPr>
              <a:t>Research Help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/>
              <a:t>Business FAQ:</a:t>
            </a:r>
            <a:r>
              <a:rPr lang="en-US" u="sng">
                <a:solidFill>
                  <a:schemeClr val="hlink"/>
                </a:solidFill>
                <a:hlinkClick r:id="rId3"/>
              </a:rPr>
              <a:t>Business &amp; Economics Research FAQ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/>
              <a:t>Email Reference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/>
              <a:t>Consultation by appointment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Research guides</a:t>
            </a:r>
            <a:endParaRPr u="sng"/>
          </a:p>
          <a:p>
            <a:pPr indent="-2857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lang="en-US" u="sng">
                <a:solidFill>
                  <a:schemeClr val="hlink"/>
                </a:solidFill>
                <a:hlinkClick r:id="rId5"/>
              </a:rPr>
              <a:t>Ask a Librarian</a:t>
            </a:r>
            <a:endParaRPr/>
          </a:p>
        </p:txBody>
      </p:sp>
      <p:sp>
        <p:nvSpPr>
          <p:cNvPr id="184" name="Google Shape;184;p2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Business &amp; Economics Library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90" name="Google Shape;190;p3"/>
          <p:cNvSpPr txBox="1"/>
          <p:nvPr>
            <p:ph idx="1" type="body"/>
          </p:nvPr>
        </p:nvSpPr>
        <p:spPr>
          <a:xfrm>
            <a:off x="2589200" y="1818550"/>
            <a:ext cx="8915400" cy="29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6021"/>
              <a:buNone/>
            </a:pPr>
            <a:r>
              <a:t/>
            </a:r>
            <a:endParaRPr b="1" i="1" sz="4996">
              <a:solidFill>
                <a:schemeClr val="dk1"/>
              </a:solidFill>
            </a:endParaRPr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6021"/>
              <a:buNone/>
            </a:pPr>
            <a:r>
              <a:t/>
            </a:r>
            <a:endParaRPr b="1" i="1" sz="4996">
              <a:solidFill>
                <a:schemeClr val="dk1"/>
              </a:solidFill>
            </a:endParaRPr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7285"/>
              <a:buNone/>
            </a:pPr>
            <a:r>
              <a:rPr b="1" i="1" lang="en-US" sz="6596">
                <a:solidFill>
                  <a:schemeClr val="dk1"/>
                </a:solidFill>
              </a:rPr>
              <a:t>Using Other Libraries:</a:t>
            </a:r>
            <a:endParaRPr sz="6596"/>
          </a:p>
          <a:p>
            <a:pPr indent="-288876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➢"/>
            </a:pPr>
            <a:r>
              <a:rPr lang="en-US" sz="6596" u="sng">
                <a:solidFill>
                  <a:schemeClr val="hlink"/>
                </a:solidFill>
                <a:hlinkClick r:id="rId3"/>
              </a:rPr>
              <a:t>Study space across campus</a:t>
            </a:r>
            <a:endParaRPr sz="6596"/>
          </a:p>
          <a:p>
            <a:pPr indent="-288876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➢"/>
            </a:pPr>
            <a:r>
              <a:rPr lang="en-US" sz="6596" u="sng">
                <a:solidFill>
                  <a:schemeClr val="hlink"/>
                </a:solidFill>
                <a:hlinkClick r:id="rId4"/>
              </a:rPr>
              <a:t>Room Reservation </a:t>
            </a:r>
            <a:endParaRPr sz="6596">
              <a:solidFill>
                <a:schemeClr val="dk1"/>
              </a:solidFill>
            </a:endParaRPr>
          </a:p>
          <a:p>
            <a:pPr indent="-288876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➢"/>
            </a:pPr>
            <a:r>
              <a:rPr lang="en-US" sz="6596">
                <a:solidFill>
                  <a:schemeClr val="dk1"/>
                </a:solidFill>
              </a:rPr>
              <a:t>CU ID is required</a:t>
            </a:r>
            <a:endParaRPr sz="6596"/>
          </a:p>
          <a:p>
            <a:pPr indent="-288876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➢"/>
            </a:pPr>
            <a:r>
              <a:rPr lang="en-US" sz="6596">
                <a:solidFill>
                  <a:schemeClr val="dk1"/>
                </a:solidFill>
              </a:rPr>
              <a:t>Check</a:t>
            </a:r>
            <a:r>
              <a:rPr lang="en-US" sz="6596" u="sng">
                <a:solidFill>
                  <a:schemeClr val="hlink"/>
                </a:solidFill>
                <a:hlinkClick r:id="rId5"/>
              </a:rPr>
              <a:t> locations</a:t>
            </a:r>
            <a:r>
              <a:rPr lang="en-US" sz="6596">
                <a:solidFill>
                  <a:schemeClr val="dk1"/>
                </a:solidFill>
              </a:rPr>
              <a:t> and hours for</a:t>
            </a:r>
            <a:r>
              <a:rPr lang="en-US" sz="6596" u="sng">
                <a:solidFill>
                  <a:schemeClr val="hlink"/>
                </a:solidFill>
                <a:hlinkClick r:id="rId6"/>
              </a:rPr>
              <a:t> each</a:t>
            </a:r>
            <a:r>
              <a:rPr lang="en-US" sz="6596">
                <a:solidFill>
                  <a:schemeClr val="dk1"/>
                </a:solidFill>
              </a:rPr>
              <a:t> library</a:t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596">
              <a:solidFill>
                <a:schemeClr val="dk1"/>
              </a:solidFill>
            </a:endParaRPr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91" name="Google Shape;191;p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Business &amp; Economics Library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Additional Resources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97" name="Google Shape;197;p4"/>
          <p:cNvSpPr txBox="1"/>
          <p:nvPr>
            <p:ph idx="1" type="body"/>
          </p:nvPr>
        </p:nvSpPr>
        <p:spPr>
          <a:xfrm>
            <a:off x="2592925" y="1627101"/>
            <a:ext cx="9019200" cy="45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3"/>
              </a:rPr>
              <a:t>Borrow Direct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Inter Library Loan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5"/>
              </a:rPr>
              <a:t>Scan  Deliver: Electronic Document Delivery 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6"/>
              </a:rPr>
              <a:t>Course Reserve 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7"/>
              </a:rPr>
              <a:t>E-Resources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8"/>
              </a:rPr>
              <a:t>nter-Campus Delivery Services 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9"/>
              </a:rPr>
              <a:t>ReCAP</a:t>
            </a:r>
            <a:r>
              <a:rPr lang="en-US">
                <a:solidFill>
                  <a:schemeClr val="dk1"/>
                </a:solidFill>
              </a:rPr>
              <a:t> (Research Collections and Preservation)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10"/>
              </a:rPr>
              <a:t>MARLI</a:t>
            </a:r>
            <a:r>
              <a:rPr lang="en-US"/>
              <a:t>- Manhattan Research libraries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Additional Resources continue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04" name="Google Shape;204;p29"/>
          <p:cNvSpPr txBox="1"/>
          <p:nvPr>
            <p:ph idx="1" type="body"/>
          </p:nvPr>
        </p:nvSpPr>
        <p:spPr>
          <a:xfrm>
            <a:off x="2696789" y="1627094"/>
            <a:ext cx="8915400" cy="3625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3"/>
              </a:rPr>
              <a:t>METRO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Workshops &amp; Training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5"/>
              </a:rPr>
              <a:t>Borrowing &amp; Renewing Materials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6"/>
              </a:rPr>
              <a:t>Recommend a Title for Purchase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 u="sng">
                <a:solidFill>
                  <a:schemeClr val="hlink"/>
                </a:solidFill>
                <a:hlinkClick r:id="rId7"/>
              </a:rPr>
              <a:t>Software in the library</a:t>
            </a:r>
            <a:endParaRPr/>
          </a:p>
          <a:p>
            <a:pPr indent="-260350" lvl="1" marL="742950" rtl="0" algn="l">
              <a:spcBef>
                <a:spcPts val="1000"/>
              </a:spcBef>
              <a:spcAft>
                <a:spcPts val="0"/>
              </a:spcAft>
              <a:buSzPts val="1200"/>
              <a:buChar char="➢"/>
            </a:pPr>
            <a:r>
              <a:rPr lang="en-US"/>
              <a:t>Ref &amp; citation management </a:t>
            </a:r>
            <a:r>
              <a:rPr lang="en-US" u="sng">
                <a:solidFill>
                  <a:schemeClr val="hlink"/>
                </a:solidFill>
                <a:hlinkClick r:id="rId8"/>
              </a:rPr>
              <a:t>https://library.columbia.edu/services/citation-management.html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/>
          </a:p>
          <a:p>
            <a:pPr indent="0" lvl="0" marL="1143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br>
              <a:rPr lang="en-US"/>
            </a:br>
            <a:endParaRPr/>
          </a:p>
          <a:p>
            <a:pPr indent="-2286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5" name="Google Shape;205;p2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5"/>
          <p:cNvSpPr txBox="1"/>
          <p:nvPr>
            <p:ph type="title"/>
          </p:nvPr>
        </p:nvSpPr>
        <p:spPr>
          <a:xfrm>
            <a:off x="2606372" y="294657"/>
            <a:ext cx="8911687" cy="7205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CLIO Search Options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11" name="Google Shape;211;p5"/>
          <p:cNvSpPr txBox="1"/>
          <p:nvPr>
            <p:ph idx="1" type="body"/>
          </p:nvPr>
        </p:nvSpPr>
        <p:spPr>
          <a:xfrm>
            <a:off x="2178424" y="1015254"/>
            <a:ext cx="9642193" cy="56813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b="1" i="1" lang="en-US" sz="1800">
                <a:solidFill>
                  <a:schemeClr val="dk1"/>
                </a:solidFill>
              </a:rPr>
              <a:t>Author’s Name: </a:t>
            </a:r>
            <a:r>
              <a:rPr b="1" lang="en-US" sz="1800"/>
              <a:t> </a:t>
            </a:r>
            <a:endParaRPr b="1" sz="1800"/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600">
                <a:solidFill>
                  <a:schemeClr val="dk1"/>
                </a:solidFill>
              </a:rPr>
              <a:t>Search books by author’s last name (e.g. Wenger, Etienne)</a:t>
            </a:r>
            <a:endParaRPr/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>
                <a:solidFill>
                  <a:schemeClr val="dk1"/>
                </a:solidFill>
              </a:rPr>
              <a:t>Select the book and click for call no and location /online/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b="1" i="1" lang="en-US" sz="1800">
                <a:solidFill>
                  <a:schemeClr val="dk1"/>
                </a:solidFill>
              </a:rPr>
              <a:t>Title search:</a:t>
            </a:r>
            <a:endParaRPr b="1" i="1" sz="1800">
              <a:solidFill>
                <a:schemeClr val="dk1"/>
              </a:solidFill>
            </a:endParaRPr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600">
                <a:solidFill>
                  <a:schemeClr val="dk1"/>
                </a:solidFill>
              </a:rPr>
              <a:t>Search books by title (e.g. </a:t>
            </a:r>
            <a:r>
              <a:rPr b="1" lang="en-US" sz="1600">
                <a:solidFill>
                  <a:schemeClr val="dk1"/>
                </a:solidFill>
              </a:rPr>
              <a:t>Applied Financial Economics </a:t>
            </a:r>
            <a:r>
              <a:rPr lang="en-US" sz="1600">
                <a:solidFill>
                  <a:schemeClr val="dk1"/>
                </a:solidFill>
              </a:rPr>
              <a:t>)</a:t>
            </a:r>
            <a:endParaRPr/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b="1" i="1" lang="en-US" sz="1800">
                <a:solidFill>
                  <a:schemeClr val="dk1"/>
                </a:solidFill>
              </a:rPr>
              <a:t>Journal Title</a:t>
            </a:r>
            <a:r>
              <a:rPr b="1" i="1" lang="en-US" sz="1600">
                <a:solidFill>
                  <a:schemeClr val="dk1"/>
                </a:solidFill>
              </a:rPr>
              <a:t>: </a:t>
            </a:r>
            <a:endParaRPr b="1" i="1">
              <a:solidFill>
                <a:schemeClr val="dk1"/>
              </a:solidFill>
            </a:endParaRPr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600">
                <a:solidFill>
                  <a:schemeClr val="dk1"/>
                </a:solidFill>
              </a:rPr>
              <a:t>Search by Journal title  (e.g. </a:t>
            </a:r>
            <a:r>
              <a:rPr b="1" lang="en-US" sz="1600">
                <a:solidFill>
                  <a:schemeClr val="dk1"/>
                </a:solidFill>
              </a:rPr>
              <a:t>Applied Economic Review </a:t>
            </a:r>
            <a:r>
              <a:rPr lang="en-US" sz="1600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-285750" lvl="1" marL="742950" rtl="0" algn="l">
              <a:spcBef>
                <a:spcPts val="1000"/>
              </a:spcBef>
              <a:spcAft>
                <a:spcPts val="0"/>
              </a:spcAft>
              <a:buSzPts val="1600"/>
              <a:buChar char="➢"/>
            </a:pPr>
            <a:r>
              <a:rPr b="1" lang="en-US" sz="1800">
                <a:solidFill>
                  <a:schemeClr val="dk1"/>
                </a:solidFill>
              </a:rPr>
              <a:t>Databases</a:t>
            </a:r>
            <a:r>
              <a:rPr lang="en-US" sz="1600">
                <a:solidFill>
                  <a:schemeClr val="dk1"/>
                </a:solidFill>
              </a:rPr>
              <a:t> (check the dates)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b="1" i="1" lang="en-US" sz="1800">
                <a:solidFill>
                  <a:schemeClr val="dk1"/>
                </a:solidFill>
              </a:rPr>
              <a:t>Subject Search: </a:t>
            </a:r>
            <a:endParaRPr b="1" sz="1800"/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600">
                <a:solidFill>
                  <a:schemeClr val="dk1"/>
                </a:solidFill>
              </a:rPr>
              <a:t>Search by subject: (e.g. </a:t>
            </a:r>
            <a:r>
              <a:rPr lang="en-US" sz="1600">
                <a:solidFill>
                  <a:srgbClr val="FF0000"/>
                </a:solidFill>
              </a:rPr>
              <a:t>knowledge management</a:t>
            </a:r>
            <a:r>
              <a:rPr lang="en-US" sz="1600">
                <a:solidFill>
                  <a:schemeClr val="dk1"/>
                </a:solidFill>
              </a:rPr>
              <a:t>) </a:t>
            </a:r>
            <a:endParaRPr/>
          </a:p>
          <a:p>
            <a:pPr indent="-330200" lvl="2" marL="1371600" rtl="0" algn="l"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600">
                <a:solidFill>
                  <a:schemeClr val="dk1"/>
                </a:solidFill>
              </a:rPr>
              <a:t>Filter search by subj (social aspects) for e-book/ Location/ Language etc.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0"/>
              <a:buNone/>
            </a:pPr>
            <a:r>
              <a:rPr lang="en-US" sz="1600"/>
              <a:t>	</a:t>
            </a:r>
            <a:endParaRPr sz="1600"/>
          </a:p>
        </p:txBody>
      </p:sp>
      <p:sp>
        <p:nvSpPr>
          <p:cNvPr id="212" name="Google Shape;212;p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Database Search: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19" name="Google Shape;219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050" lvl="0" marL="4000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romanUcPeriod"/>
            </a:pPr>
            <a:r>
              <a:rPr b="1" i="1" lang="en-US">
                <a:solidFill>
                  <a:schemeClr val="dk1"/>
                </a:solidFill>
              </a:rPr>
              <a:t>Economics Research: 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800"/>
              <a:buChar char="➢"/>
            </a:pPr>
            <a:r>
              <a:rPr lang="en-US" sz="1800" u="sng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EconLit . </a:t>
            </a:r>
            <a:endParaRPr>
              <a:solidFill>
                <a:srgbClr val="FF0000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800"/>
              <a:buChar char="➢"/>
            </a:pPr>
            <a:r>
              <a:rPr lang="en-US" u="sng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Annual review of economics </a:t>
            </a:r>
            <a:endParaRPr>
              <a:solidFill>
                <a:srgbClr val="FF0000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800"/>
              <a:buChar char="➢"/>
            </a:pPr>
            <a:r>
              <a:rPr lang="en-US" u="sng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Annual review of financial economics</a:t>
            </a:r>
            <a:endParaRPr>
              <a:solidFill>
                <a:srgbClr val="FF0000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6"/>
              </a:rPr>
              <a:t>NBER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220" name="Google Shape;220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0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dk1"/>
                </a:solidFill>
              </a:rPr>
              <a:t>Database Search: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27" name="Google Shape;227;p30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i="1" lang="en-US">
                <a:solidFill>
                  <a:schemeClr val="dk1"/>
                </a:solidFill>
              </a:rPr>
              <a:t>Country Overviews and data</a:t>
            </a:r>
            <a:endParaRPr b="1" i="1"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3"/>
              </a:rPr>
              <a:t>Economist Intelligence Unit 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4"/>
              </a:rPr>
              <a:t>Connect </a:t>
            </a:r>
            <a:r>
              <a:rPr lang="en-US">
                <a:solidFill>
                  <a:schemeClr val="dk1"/>
                </a:solidFill>
              </a:rPr>
              <a:t>(</a:t>
            </a:r>
            <a:r>
              <a:rPr lang="en-US" sz="1600">
                <a:solidFill>
                  <a:schemeClr val="dk1"/>
                </a:solidFill>
              </a:rPr>
              <a:t>Global Insight)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5"/>
              </a:rPr>
              <a:t>CEIC Data Manager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6"/>
              </a:rPr>
              <a:t>IMF e-Library</a:t>
            </a:r>
            <a:endParaRPr/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7"/>
              </a:rPr>
              <a:t>OECD </a:t>
            </a:r>
            <a:r>
              <a:rPr lang="en-US" u="sng">
                <a:solidFill>
                  <a:schemeClr val="hlink"/>
                </a:solidFill>
                <a:hlinkClick r:id="rId8"/>
              </a:rPr>
              <a:t>Ilibrary</a:t>
            </a:r>
            <a:endParaRPr sz="1600"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9"/>
              </a:rPr>
              <a:t>Oxford Economics Global Data 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u="sng">
                <a:solidFill>
                  <a:schemeClr val="hlink"/>
                </a:solidFill>
                <a:hlinkClick r:id="rId10"/>
              </a:rPr>
              <a:t>UNdata</a:t>
            </a:r>
            <a:endParaRPr>
              <a:solidFill>
                <a:schemeClr val="dk1"/>
              </a:solidFill>
            </a:endParaRPr>
          </a:p>
          <a:p>
            <a:pPr indent="-298450" lvl="1" marL="742950" rtl="0" algn="l">
              <a:spcBef>
                <a:spcPts val="1000"/>
              </a:spcBef>
              <a:spcAft>
                <a:spcPts val="0"/>
              </a:spcAft>
              <a:buSzPts val="1800"/>
              <a:buChar char="➢"/>
            </a:pPr>
            <a:r>
              <a:rPr lang="en-US" sz="1600" u="sng">
                <a:solidFill>
                  <a:schemeClr val="hlink"/>
                </a:solidFill>
                <a:hlinkClick r:id="rId11"/>
              </a:rPr>
              <a:t>Social Explorer</a:t>
            </a:r>
            <a:endParaRPr/>
          </a:p>
          <a:p>
            <a:pPr indent="-127000" lvl="2" marL="11430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127000" lvl="2" marL="11430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184150" lvl="1" marL="7429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8" name="Google Shape;228;p3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2016-08-23T02:04:07Z</dcterms:created>
  <dc:creator>Rizvi, Ali</dc:creator>
</cp:coreProperties>
</file>