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492" r:id="rId2"/>
    <p:sldId id="463" r:id="rId3"/>
    <p:sldId id="304" r:id="rId4"/>
    <p:sldId id="504" r:id="rId5"/>
    <p:sldId id="356" r:id="rId6"/>
    <p:sldId id="360" r:id="rId7"/>
    <p:sldId id="494" r:id="rId8"/>
    <p:sldId id="489" r:id="rId9"/>
    <p:sldId id="495" r:id="rId10"/>
    <p:sldId id="407" r:id="rId11"/>
    <p:sldId id="496" r:id="rId12"/>
    <p:sldId id="488" r:id="rId13"/>
    <p:sldId id="498" r:id="rId14"/>
    <p:sldId id="499" r:id="rId15"/>
    <p:sldId id="312" r:id="rId16"/>
    <p:sldId id="490" r:id="rId17"/>
    <p:sldId id="378" r:id="rId18"/>
    <p:sldId id="479" r:id="rId19"/>
    <p:sldId id="493" r:id="rId20"/>
    <p:sldId id="505" r:id="rId21"/>
    <p:sldId id="501" r:id="rId22"/>
    <p:sldId id="363" r:id="rId23"/>
    <p:sldId id="502" r:id="rId24"/>
    <p:sldId id="500" r:id="rId25"/>
    <p:sldId id="506" r:id="rId26"/>
    <p:sldId id="507" r:id="rId27"/>
    <p:sldId id="376" r:id="rId28"/>
    <p:sldId id="374" r:id="rId29"/>
    <p:sldId id="508" r:id="rId30"/>
    <p:sldId id="306" r:id="rId31"/>
    <p:sldId id="300" r:id="rId32"/>
    <p:sldId id="351" r:id="rId33"/>
    <p:sldId id="352" r:id="rId34"/>
    <p:sldId id="476" r:id="rId35"/>
    <p:sldId id="369" r:id="rId36"/>
    <p:sldId id="334" r:id="rId37"/>
    <p:sldId id="335" r:id="rId38"/>
    <p:sldId id="366" r:id="rId39"/>
    <p:sldId id="509" r:id="rId40"/>
    <p:sldId id="486" r:id="rId41"/>
    <p:sldId id="467" r:id="rId42"/>
    <p:sldId id="336" r:id="rId43"/>
    <p:sldId id="264" r:id="rId44"/>
    <p:sldId id="373" r:id="rId45"/>
    <p:sldId id="379" r:id="rId46"/>
    <p:sldId id="29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579" autoAdjust="0"/>
    <p:restoredTop sz="94660"/>
  </p:normalViewPr>
  <p:slideViewPr>
    <p:cSldViewPr snapToGrid="0">
      <p:cViewPr varScale="1">
        <p:scale>
          <a:sx n="114" d="100"/>
          <a:sy n="114" d="100"/>
        </p:scale>
        <p:origin x="552"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41C04-EAF5-4DAF-9E76-097163D9A00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5D1ECEB-1547-48A3-8D93-A8D3C1437DA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462294B-AC4E-4ABE-A93E-3D7466062C8F}"/>
              </a:ext>
            </a:extLst>
          </p:cNvPr>
          <p:cNvSpPr>
            <a:spLocks noGrp="1"/>
          </p:cNvSpPr>
          <p:nvPr>
            <p:ph type="dt" sz="half" idx="10"/>
          </p:nvPr>
        </p:nvSpPr>
        <p:spPr/>
        <p:txBody>
          <a:bodyPr/>
          <a:lstStyle/>
          <a:p>
            <a:fld id="{F1EB3570-8399-41FC-BB66-7B225D993794}" type="datetimeFigureOut">
              <a:rPr lang="en-US" smtClean="0"/>
              <a:t>6/22/2022</a:t>
            </a:fld>
            <a:endParaRPr lang="en-US"/>
          </a:p>
        </p:txBody>
      </p:sp>
      <p:sp>
        <p:nvSpPr>
          <p:cNvPr id="5" name="Footer Placeholder 4">
            <a:extLst>
              <a:ext uri="{FF2B5EF4-FFF2-40B4-BE49-F238E27FC236}">
                <a16:creationId xmlns:a16="http://schemas.microsoft.com/office/drawing/2014/main" id="{2804C4BE-57CC-41D4-822D-C0D6EDE16B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244DC6-12F2-4EAD-A958-2B71E558DC27}"/>
              </a:ext>
            </a:extLst>
          </p:cNvPr>
          <p:cNvSpPr>
            <a:spLocks noGrp="1"/>
          </p:cNvSpPr>
          <p:nvPr>
            <p:ph type="sldNum" sz="quarter" idx="12"/>
          </p:nvPr>
        </p:nvSpPr>
        <p:spPr/>
        <p:txBody>
          <a:bodyPr/>
          <a:lstStyle/>
          <a:p>
            <a:fld id="{A358C69C-009C-479B-BFA6-312AFC95B513}" type="slidenum">
              <a:rPr lang="en-US" smtClean="0"/>
              <a:t>‹#›</a:t>
            </a:fld>
            <a:endParaRPr lang="en-US"/>
          </a:p>
        </p:txBody>
      </p:sp>
    </p:spTree>
    <p:extLst>
      <p:ext uri="{BB962C8B-B14F-4D97-AF65-F5344CB8AC3E}">
        <p14:creationId xmlns:p14="http://schemas.microsoft.com/office/powerpoint/2010/main" val="764554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3DD01-C7CC-4C90-A531-BEF41A3E0EC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822FD6F-9E87-4BD5-91F1-8A1852B1450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A5E49E-3A8B-4101-A782-24E7FDCF1E56}"/>
              </a:ext>
            </a:extLst>
          </p:cNvPr>
          <p:cNvSpPr>
            <a:spLocks noGrp="1"/>
          </p:cNvSpPr>
          <p:nvPr>
            <p:ph type="dt" sz="half" idx="10"/>
          </p:nvPr>
        </p:nvSpPr>
        <p:spPr/>
        <p:txBody>
          <a:bodyPr/>
          <a:lstStyle/>
          <a:p>
            <a:fld id="{F1EB3570-8399-41FC-BB66-7B225D993794}" type="datetimeFigureOut">
              <a:rPr lang="en-US" smtClean="0"/>
              <a:t>6/22/2022</a:t>
            </a:fld>
            <a:endParaRPr lang="en-US"/>
          </a:p>
        </p:txBody>
      </p:sp>
      <p:sp>
        <p:nvSpPr>
          <p:cNvPr id="5" name="Footer Placeholder 4">
            <a:extLst>
              <a:ext uri="{FF2B5EF4-FFF2-40B4-BE49-F238E27FC236}">
                <a16:creationId xmlns:a16="http://schemas.microsoft.com/office/drawing/2014/main" id="{B4CD8A61-2A91-44B8-8031-5D15F2E353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38902F-0D47-47B6-974A-4CCFD1EB4950}"/>
              </a:ext>
            </a:extLst>
          </p:cNvPr>
          <p:cNvSpPr>
            <a:spLocks noGrp="1"/>
          </p:cNvSpPr>
          <p:nvPr>
            <p:ph type="sldNum" sz="quarter" idx="12"/>
          </p:nvPr>
        </p:nvSpPr>
        <p:spPr/>
        <p:txBody>
          <a:bodyPr/>
          <a:lstStyle/>
          <a:p>
            <a:fld id="{A358C69C-009C-479B-BFA6-312AFC95B513}" type="slidenum">
              <a:rPr lang="en-US" smtClean="0"/>
              <a:t>‹#›</a:t>
            </a:fld>
            <a:endParaRPr lang="en-US"/>
          </a:p>
        </p:txBody>
      </p:sp>
    </p:spTree>
    <p:extLst>
      <p:ext uri="{BB962C8B-B14F-4D97-AF65-F5344CB8AC3E}">
        <p14:creationId xmlns:p14="http://schemas.microsoft.com/office/powerpoint/2010/main" val="10610571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4DA6532-5587-45DC-9C6A-D75C99413A6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3904678-07B1-42D8-91D8-B92ACE6EDEA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45CDC0-AAC5-4BC1-BC3A-75310715620E}"/>
              </a:ext>
            </a:extLst>
          </p:cNvPr>
          <p:cNvSpPr>
            <a:spLocks noGrp="1"/>
          </p:cNvSpPr>
          <p:nvPr>
            <p:ph type="dt" sz="half" idx="10"/>
          </p:nvPr>
        </p:nvSpPr>
        <p:spPr/>
        <p:txBody>
          <a:bodyPr/>
          <a:lstStyle/>
          <a:p>
            <a:fld id="{F1EB3570-8399-41FC-BB66-7B225D993794}" type="datetimeFigureOut">
              <a:rPr lang="en-US" smtClean="0"/>
              <a:t>6/22/2022</a:t>
            </a:fld>
            <a:endParaRPr lang="en-US"/>
          </a:p>
        </p:txBody>
      </p:sp>
      <p:sp>
        <p:nvSpPr>
          <p:cNvPr id="5" name="Footer Placeholder 4">
            <a:extLst>
              <a:ext uri="{FF2B5EF4-FFF2-40B4-BE49-F238E27FC236}">
                <a16:creationId xmlns:a16="http://schemas.microsoft.com/office/drawing/2014/main" id="{5A21E796-7506-4CD1-832D-FF8AEB1BB2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CF559A-E2CB-43F4-BE3E-D49A739E3BAD}"/>
              </a:ext>
            </a:extLst>
          </p:cNvPr>
          <p:cNvSpPr>
            <a:spLocks noGrp="1"/>
          </p:cNvSpPr>
          <p:nvPr>
            <p:ph type="sldNum" sz="quarter" idx="12"/>
          </p:nvPr>
        </p:nvSpPr>
        <p:spPr/>
        <p:txBody>
          <a:bodyPr/>
          <a:lstStyle/>
          <a:p>
            <a:fld id="{A358C69C-009C-479B-BFA6-312AFC95B513}" type="slidenum">
              <a:rPr lang="en-US" smtClean="0"/>
              <a:t>‹#›</a:t>
            </a:fld>
            <a:endParaRPr lang="en-US"/>
          </a:p>
        </p:txBody>
      </p:sp>
    </p:spTree>
    <p:extLst>
      <p:ext uri="{BB962C8B-B14F-4D97-AF65-F5344CB8AC3E}">
        <p14:creationId xmlns:p14="http://schemas.microsoft.com/office/powerpoint/2010/main" val="1897655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F7BF6-90CA-4824-8C49-E1DE7A9DCA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8EB125-B577-4225-A172-980FE10F4C1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ABD2B1-A183-427D-950F-53C3FD69FF99}"/>
              </a:ext>
            </a:extLst>
          </p:cNvPr>
          <p:cNvSpPr>
            <a:spLocks noGrp="1"/>
          </p:cNvSpPr>
          <p:nvPr>
            <p:ph type="dt" sz="half" idx="10"/>
          </p:nvPr>
        </p:nvSpPr>
        <p:spPr/>
        <p:txBody>
          <a:bodyPr/>
          <a:lstStyle/>
          <a:p>
            <a:fld id="{F1EB3570-8399-41FC-BB66-7B225D993794}" type="datetimeFigureOut">
              <a:rPr lang="en-US" smtClean="0"/>
              <a:t>6/22/2022</a:t>
            </a:fld>
            <a:endParaRPr lang="en-US"/>
          </a:p>
        </p:txBody>
      </p:sp>
      <p:sp>
        <p:nvSpPr>
          <p:cNvPr id="5" name="Footer Placeholder 4">
            <a:extLst>
              <a:ext uri="{FF2B5EF4-FFF2-40B4-BE49-F238E27FC236}">
                <a16:creationId xmlns:a16="http://schemas.microsoft.com/office/drawing/2014/main" id="{606DE8E3-491D-4C0A-9009-EBEB655DF9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891617-A312-4F1E-87F5-F917F8FC857D}"/>
              </a:ext>
            </a:extLst>
          </p:cNvPr>
          <p:cNvSpPr>
            <a:spLocks noGrp="1"/>
          </p:cNvSpPr>
          <p:nvPr>
            <p:ph type="sldNum" sz="quarter" idx="12"/>
          </p:nvPr>
        </p:nvSpPr>
        <p:spPr/>
        <p:txBody>
          <a:bodyPr/>
          <a:lstStyle/>
          <a:p>
            <a:fld id="{A358C69C-009C-479B-BFA6-312AFC95B513}" type="slidenum">
              <a:rPr lang="en-US" smtClean="0"/>
              <a:t>‹#›</a:t>
            </a:fld>
            <a:endParaRPr lang="en-US"/>
          </a:p>
        </p:txBody>
      </p:sp>
    </p:spTree>
    <p:extLst>
      <p:ext uri="{BB962C8B-B14F-4D97-AF65-F5344CB8AC3E}">
        <p14:creationId xmlns:p14="http://schemas.microsoft.com/office/powerpoint/2010/main" val="35749725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1E45F-6F33-4B67-B67E-DD2631C6D1E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5BAB0FE-C2D5-443E-A9AF-CE8B9A53212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8D4CB65-9988-4201-9427-D2E5443890F4}"/>
              </a:ext>
            </a:extLst>
          </p:cNvPr>
          <p:cNvSpPr>
            <a:spLocks noGrp="1"/>
          </p:cNvSpPr>
          <p:nvPr>
            <p:ph type="dt" sz="half" idx="10"/>
          </p:nvPr>
        </p:nvSpPr>
        <p:spPr/>
        <p:txBody>
          <a:bodyPr/>
          <a:lstStyle/>
          <a:p>
            <a:fld id="{F1EB3570-8399-41FC-BB66-7B225D993794}" type="datetimeFigureOut">
              <a:rPr lang="en-US" smtClean="0"/>
              <a:t>6/22/2022</a:t>
            </a:fld>
            <a:endParaRPr lang="en-US"/>
          </a:p>
        </p:txBody>
      </p:sp>
      <p:sp>
        <p:nvSpPr>
          <p:cNvPr id="5" name="Footer Placeholder 4">
            <a:extLst>
              <a:ext uri="{FF2B5EF4-FFF2-40B4-BE49-F238E27FC236}">
                <a16:creationId xmlns:a16="http://schemas.microsoft.com/office/drawing/2014/main" id="{B85171E0-35A4-41D8-9407-5D593FCB99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0B42C7-D283-464C-BD0F-11C91A3D71B2}"/>
              </a:ext>
            </a:extLst>
          </p:cNvPr>
          <p:cNvSpPr>
            <a:spLocks noGrp="1"/>
          </p:cNvSpPr>
          <p:nvPr>
            <p:ph type="sldNum" sz="quarter" idx="12"/>
          </p:nvPr>
        </p:nvSpPr>
        <p:spPr/>
        <p:txBody>
          <a:bodyPr/>
          <a:lstStyle/>
          <a:p>
            <a:fld id="{A358C69C-009C-479B-BFA6-312AFC95B513}" type="slidenum">
              <a:rPr lang="en-US" smtClean="0"/>
              <a:t>‹#›</a:t>
            </a:fld>
            <a:endParaRPr lang="en-US"/>
          </a:p>
        </p:txBody>
      </p:sp>
    </p:spTree>
    <p:extLst>
      <p:ext uri="{BB962C8B-B14F-4D97-AF65-F5344CB8AC3E}">
        <p14:creationId xmlns:p14="http://schemas.microsoft.com/office/powerpoint/2010/main" val="19838382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42372-EEE2-497B-9C8D-917E236B615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9919E8E-57C5-4294-B304-44B0CC9D631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549932E-72B5-4DD1-8575-44553C4D985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427AB99-29B6-46D9-8E94-36F656844749}"/>
              </a:ext>
            </a:extLst>
          </p:cNvPr>
          <p:cNvSpPr>
            <a:spLocks noGrp="1"/>
          </p:cNvSpPr>
          <p:nvPr>
            <p:ph type="dt" sz="half" idx="10"/>
          </p:nvPr>
        </p:nvSpPr>
        <p:spPr/>
        <p:txBody>
          <a:bodyPr/>
          <a:lstStyle/>
          <a:p>
            <a:fld id="{F1EB3570-8399-41FC-BB66-7B225D993794}" type="datetimeFigureOut">
              <a:rPr lang="en-US" smtClean="0"/>
              <a:t>6/22/2022</a:t>
            </a:fld>
            <a:endParaRPr lang="en-US"/>
          </a:p>
        </p:txBody>
      </p:sp>
      <p:sp>
        <p:nvSpPr>
          <p:cNvPr id="6" name="Footer Placeholder 5">
            <a:extLst>
              <a:ext uri="{FF2B5EF4-FFF2-40B4-BE49-F238E27FC236}">
                <a16:creationId xmlns:a16="http://schemas.microsoft.com/office/drawing/2014/main" id="{8A975FE0-89DA-42F7-BBE9-1B37FDB708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AB817E-3D4B-4EE1-83F9-E91C2407D40B}"/>
              </a:ext>
            </a:extLst>
          </p:cNvPr>
          <p:cNvSpPr>
            <a:spLocks noGrp="1"/>
          </p:cNvSpPr>
          <p:nvPr>
            <p:ph type="sldNum" sz="quarter" idx="12"/>
          </p:nvPr>
        </p:nvSpPr>
        <p:spPr/>
        <p:txBody>
          <a:bodyPr/>
          <a:lstStyle/>
          <a:p>
            <a:fld id="{A358C69C-009C-479B-BFA6-312AFC95B513}" type="slidenum">
              <a:rPr lang="en-US" smtClean="0"/>
              <a:t>‹#›</a:t>
            </a:fld>
            <a:endParaRPr lang="en-US"/>
          </a:p>
        </p:txBody>
      </p:sp>
    </p:spTree>
    <p:extLst>
      <p:ext uri="{BB962C8B-B14F-4D97-AF65-F5344CB8AC3E}">
        <p14:creationId xmlns:p14="http://schemas.microsoft.com/office/powerpoint/2010/main" val="3580486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68978-512B-46F9-8F1D-9D7C6ECE02F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6C0138-C31B-4054-9927-71015564FA7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9163D1-4839-4055-9ADA-E878469F1E7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778C6B6-2AFD-4859-B692-933BB1F09A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8C3CE86-130E-4DF7-BC89-D30E8487D31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47F1175-0048-4831-A093-BDF7DA56EC5E}"/>
              </a:ext>
            </a:extLst>
          </p:cNvPr>
          <p:cNvSpPr>
            <a:spLocks noGrp="1"/>
          </p:cNvSpPr>
          <p:nvPr>
            <p:ph type="dt" sz="half" idx="10"/>
          </p:nvPr>
        </p:nvSpPr>
        <p:spPr/>
        <p:txBody>
          <a:bodyPr/>
          <a:lstStyle/>
          <a:p>
            <a:fld id="{F1EB3570-8399-41FC-BB66-7B225D993794}" type="datetimeFigureOut">
              <a:rPr lang="en-US" smtClean="0"/>
              <a:t>6/22/2022</a:t>
            </a:fld>
            <a:endParaRPr lang="en-US"/>
          </a:p>
        </p:txBody>
      </p:sp>
      <p:sp>
        <p:nvSpPr>
          <p:cNvPr id="8" name="Footer Placeholder 7">
            <a:extLst>
              <a:ext uri="{FF2B5EF4-FFF2-40B4-BE49-F238E27FC236}">
                <a16:creationId xmlns:a16="http://schemas.microsoft.com/office/drawing/2014/main" id="{31251ACA-A00C-465A-82EE-E59D98449F5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BCD6890-E428-438A-A5A2-B847E78C4AE5}"/>
              </a:ext>
            </a:extLst>
          </p:cNvPr>
          <p:cNvSpPr>
            <a:spLocks noGrp="1"/>
          </p:cNvSpPr>
          <p:nvPr>
            <p:ph type="sldNum" sz="quarter" idx="12"/>
          </p:nvPr>
        </p:nvSpPr>
        <p:spPr/>
        <p:txBody>
          <a:bodyPr/>
          <a:lstStyle/>
          <a:p>
            <a:fld id="{A358C69C-009C-479B-BFA6-312AFC95B513}" type="slidenum">
              <a:rPr lang="en-US" smtClean="0"/>
              <a:t>‹#›</a:t>
            </a:fld>
            <a:endParaRPr lang="en-US"/>
          </a:p>
        </p:txBody>
      </p:sp>
    </p:spTree>
    <p:extLst>
      <p:ext uri="{BB962C8B-B14F-4D97-AF65-F5344CB8AC3E}">
        <p14:creationId xmlns:p14="http://schemas.microsoft.com/office/powerpoint/2010/main" val="3831257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50890-3F17-45A0-AC22-487C7EE1B21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A5FF1E0-C156-4E3B-BE24-5A52CB694BA7}"/>
              </a:ext>
            </a:extLst>
          </p:cNvPr>
          <p:cNvSpPr>
            <a:spLocks noGrp="1"/>
          </p:cNvSpPr>
          <p:nvPr>
            <p:ph type="dt" sz="half" idx="10"/>
          </p:nvPr>
        </p:nvSpPr>
        <p:spPr/>
        <p:txBody>
          <a:bodyPr/>
          <a:lstStyle/>
          <a:p>
            <a:fld id="{F1EB3570-8399-41FC-BB66-7B225D993794}" type="datetimeFigureOut">
              <a:rPr lang="en-US" smtClean="0"/>
              <a:t>6/22/2022</a:t>
            </a:fld>
            <a:endParaRPr lang="en-US"/>
          </a:p>
        </p:txBody>
      </p:sp>
      <p:sp>
        <p:nvSpPr>
          <p:cNvPr id="4" name="Footer Placeholder 3">
            <a:extLst>
              <a:ext uri="{FF2B5EF4-FFF2-40B4-BE49-F238E27FC236}">
                <a16:creationId xmlns:a16="http://schemas.microsoft.com/office/drawing/2014/main" id="{F55B1E68-131E-4C56-8D71-68B4A7DC9AA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D97F2ED-EF48-45DC-B1B8-02654C035C2E}"/>
              </a:ext>
            </a:extLst>
          </p:cNvPr>
          <p:cNvSpPr>
            <a:spLocks noGrp="1"/>
          </p:cNvSpPr>
          <p:nvPr>
            <p:ph type="sldNum" sz="quarter" idx="12"/>
          </p:nvPr>
        </p:nvSpPr>
        <p:spPr/>
        <p:txBody>
          <a:bodyPr/>
          <a:lstStyle/>
          <a:p>
            <a:fld id="{A358C69C-009C-479B-BFA6-312AFC95B513}" type="slidenum">
              <a:rPr lang="en-US" smtClean="0"/>
              <a:t>‹#›</a:t>
            </a:fld>
            <a:endParaRPr lang="en-US"/>
          </a:p>
        </p:txBody>
      </p:sp>
    </p:spTree>
    <p:extLst>
      <p:ext uri="{BB962C8B-B14F-4D97-AF65-F5344CB8AC3E}">
        <p14:creationId xmlns:p14="http://schemas.microsoft.com/office/powerpoint/2010/main" val="2425050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916101E-2B83-431B-AB32-2594C0645F51}"/>
              </a:ext>
            </a:extLst>
          </p:cNvPr>
          <p:cNvSpPr>
            <a:spLocks noGrp="1"/>
          </p:cNvSpPr>
          <p:nvPr>
            <p:ph type="dt" sz="half" idx="10"/>
          </p:nvPr>
        </p:nvSpPr>
        <p:spPr/>
        <p:txBody>
          <a:bodyPr/>
          <a:lstStyle/>
          <a:p>
            <a:fld id="{F1EB3570-8399-41FC-BB66-7B225D993794}" type="datetimeFigureOut">
              <a:rPr lang="en-US" smtClean="0"/>
              <a:t>6/22/2022</a:t>
            </a:fld>
            <a:endParaRPr lang="en-US"/>
          </a:p>
        </p:txBody>
      </p:sp>
      <p:sp>
        <p:nvSpPr>
          <p:cNvPr id="3" name="Footer Placeholder 2">
            <a:extLst>
              <a:ext uri="{FF2B5EF4-FFF2-40B4-BE49-F238E27FC236}">
                <a16:creationId xmlns:a16="http://schemas.microsoft.com/office/drawing/2014/main" id="{A0E8C974-C78B-464E-B1C8-09AE1F920F3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5467D0C-AE5E-4B52-8304-1DE80CECFD85}"/>
              </a:ext>
            </a:extLst>
          </p:cNvPr>
          <p:cNvSpPr>
            <a:spLocks noGrp="1"/>
          </p:cNvSpPr>
          <p:nvPr>
            <p:ph type="sldNum" sz="quarter" idx="12"/>
          </p:nvPr>
        </p:nvSpPr>
        <p:spPr/>
        <p:txBody>
          <a:bodyPr/>
          <a:lstStyle/>
          <a:p>
            <a:fld id="{A358C69C-009C-479B-BFA6-312AFC95B513}" type="slidenum">
              <a:rPr lang="en-US" smtClean="0"/>
              <a:t>‹#›</a:t>
            </a:fld>
            <a:endParaRPr lang="en-US"/>
          </a:p>
        </p:txBody>
      </p:sp>
    </p:spTree>
    <p:extLst>
      <p:ext uri="{BB962C8B-B14F-4D97-AF65-F5344CB8AC3E}">
        <p14:creationId xmlns:p14="http://schemas.microsoft.com/office/powerpoint/2010/main" val="3112208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9B491-86BD-4362-993C-B517437B21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7F5403C-3931-45ED-A082-B788924177C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13F14DC-AB90-447C-AD4D-3B05C43726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92B51C9-957B-425C-9A98-657D5391F2FD}"/>
              </a:ext>
            </a:extLst>
          </p:cNvPr>
          <p:cNvSpPr>
            <a:spLocks noGrp="1"/>
          </p:cNvSpPr>
          <p:nvPr>
            <p:ph type="dt" sz="half" idx="10"/>
          </p:nvPr>
        </p:nvSpPr>
        <p:spPr/>
        <p:txBody>
          <a:bodyPr/>
          <a:lstStyle/>
          <a:p>
            <a:fld id="{F1EB3570-8399-41FC-BB66-7B225D993794}" type="datetimeFigureOut">
              <a:rPr lang="en-US" smtClean="0"/>
              <a:t>6/22/2022</a:t>
            </a:fld>
            <a:endParaRPr lang="en-US"/>
          </a:p>
        </p:txBody>
      </p:sp>
      <p:sp>
        <p:nvSpPr>
          <p:cNvPr id="6" name="Footer Placeholder 5">
            <a:extLst>
              <a:ext uri="{FF2B5EF4-FFF2-40B4-BE49-F238E27FC236}">
                <a16:creationId xmlns:a16="http://schemas.microsoft.com/office/drawing/2014/main" id="{3C01ECDB-49C3-409A-9152-301028EF4F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1ED93F-D2AF-4FB1-B208-72D45C25DAD9}"/>
              </a:ext>
            </a:extLst>
          </p:cNvPr>
          <p:cNvSpPr>
            <a:spLocks noGrp="1"/>
          </p:cNvSpPr>
          <p:nvPr>
            <p:ph type="sldNum" sz="quarter" idx="12"/>
          </p:nvPr>
        </p:nvSpPr>
        <p:spPr/>
        <p:txBody>
          <a:bodyPr/>
          <a:lstStyle/>
          <a:p>
            <a:fld id="{A358C69C-009C-479B-BFA6-312AFC95B513}" type="slidenum">
              <a:rPr lang="en-US" smtClean="0"/>
              <a:t>‹#›</a:t>
            </a:fld>
            <a:endParaRPr lang="en-US"/>
          </a:p>
        </p:txBody>
      </p:sp>
    </p:spTree>
    <p:extLst>
      <p:ext uri="{BB962C8B-B14F-4D97-AF65-F5344CB8AC3E}">
        <p14:creationId xmlns:p14="http://schemas.microsoft.com/office/powerpoint/2010/main" val="2966714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A81E5-9413-4EFC-9E06-BAF8983D43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CFE16FD-4472-4CBC-9BD9-5547C09AA77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FCCA3B0-464E-4753-88F2-B9628691A5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981BBC-B982-4A23-86EF-8CBAF40B1DD8}"/>
              </a:ext>
            </a:extLst>
          </p:cNvPr>
          <p:cNvSpPr>
            <a:spLocks noGrp="1"/>
          </p:cNvSpPr>
          <p:nvPr>
            <p:ph type="dt" sz="half" idx="10"/>
          </p:nvPr>
        </p:nvSpPr>
        <p:spPr/>
        <p:txBody>
          <a:bodyPr/>
          <a:lstStyle/>
          <a:p>
            <a:fld id="{F1EB3570-8399-41FC-BB66-7B225D993794}" type="datetimeFigureOut">
              <a:rPr lang="en-US" smtClean="0"/>
              <a:t>6/22/2022</a:t>
            </a:fld>
            <a:endParaRPr lang="en-US"/>
          </a:p>
        </p:txBody>
      </p:sp>
      <p:sp>
        <p:nvSpPr>
          <p:cNvPr id="6" name="Footer Placeholder 5">
            <a:extLst>
              <a:ext uri="{FF2B5EF4-FFF2-40B4-BE49-F238E27FC236}">
                <a16:creationId xmlns:a16="http://schemas.microsoft.com/office/drawing/2014/main" id="{F93F7E94-5721-412A-A706-7CF078D99D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507B15-DDA2-4F20-A315-F364ADE7D9F7}"/>
              </a:ext>
            </a:extLst>
          </p:cNvPr>
          <p:cNvSpPr>
            <a:spLocks noGrp="1"/>
          </p:cNvSpPr>
          <p:nvPr>
            <p:ph type="sldNum" sz="quarter" idx="12"/>
          </p:nvPr>
        </p:nvSpPr>
        <p:spPr/>
        <p:txBody>
          <a:bodyPr/>
          <a:lstStyle/>
          <a:p>
            <a:fld id="{A358C69C-009C-479B-BFA6-312AFC95B513}" type="slidenum">
              <a:rPr lang="en-US" smtClean="0"/>
              <a:t>‹#›</a:t>
            </a:fld>
            <a:endParaRPr lang="en-US"/>
          </a:p>
        </p:txBody>
      </p:sp>
    </p:spTree>
    <p:extLst>
      <p:ext uri="{BB962C8B-B14F-4D97-AF65-F5344CB8AC3E}">
        <p14:creationId xmlns:p14="http://schemas.microsoft.com/office/powerpoint/2010/main" val="3149952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C0859A-B286-477C-8FAF-7A39B17698E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5531EE1-63D6-4E23-8ECA-21CD7F64B96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D39399-A6D0-4AD9-AA88-494665CCA3D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EB3570-8399-41FC-BB66-7B225D993794}" type="datetimeFigureOut">
              <a:rPr lang="en-US" smtClean="0"/>
              <a:t>6/22/2022</a:t>
            </a:fld>
            <a:endParaRPr lang="en-US"/>
          </a:p>
        </p:txBody>
      </p:sp>
      <p:sp>
        <p:nvSpPr>
          <p:cNvPr id="5" name="Footer Placeholder 4">
            <a:extLst>
              <a:ext uri="{FF2B5EF4-FFF2-40B4-BE49-F238E27FC236}">
                <a16:creationId xmlns:a16="http://schemas.microsoft.com/office/drawing/2014/main" id="{5160EFF0-A8E3-47F6-A44D-C841988274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9B88C45-6A8D-489A-BF33-A4BB7D5A35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58C69C-009C-479B-BFA6-312AFC95B513}" type="slidenum">
              <a:rPr lang="en-US" smtClean="0"/>
              <a:t>‹#›</a:t>
            </a:fld>
            <a:endParaRPr lang="en-US"/>
          </a:p>
        </p:txBody>
      </p:sp>
    </p:spTree>
    <p:extLst>
      <p:ext uri="{BB962C8B-B14F-4D97-AF65-F5344CB8AC3E}">
        <p14:creationId xmlns:p14="http://schemas.microsoft.com/office/powerpoint/2010/main" val="13125176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png"/><Relationship Id="rId4" Type="http://schemas.openxmlformats.org/officeDocument/2006/relationships/image" Target="../media/image34.png"/></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 Id="rId5" Type="http://schemas.openxmlformats.org/officeDocument/2006/relationships/image" Target="../media/image46.jpeg"/><Relationship Id="rId4" Type="http://schemas.openxmlformats.org/officeDocument/2006/relationships/image" Target="../media/image45.jpeg"/></Relationships>
</file>

<file path=ppt/slides/_rels/slide36.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52.jpeg"/><Relationship Id="rId2" Type="http://schemas.openxmlformats.org/officeDocument/2006/relationships/image" Target="../media/image47.jpeg"/><Relationship Id="rId1" Type="http://schemas.openxmlformats.org/officeDocument/2006/relationships/slideLayout" Target="../slideLayouts/slideLayout2.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png"/></Relationships>
</file>

<file path=ppt/slides/_rels/slide37.xml.rels><?xml version="1.0" encoding="UTF-8" standalone="yes"?>
<Relationships xmlns="http://schemas.openxmlformats.org/package/2006/relationships"><Relationship Id="rId8" Type="http://schemas.openxmlformats.org/officeDocument/2006/relationships/hyperlink" Target="http://www.mcdonalds.com/us/en/food/full_menu/breakfast.html" TargetMode="External"/><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image" Target="../media/image53.png"/><Relationship Id="rId1" Type="http://schemas.openxmlformats.org/officeDocument/2006/relationships/slideLayout" Target="../slideLayouts/slideLayout2.xml"/><Relationship Id="rId6" Type="http://schemas.openxmlformats.org/officeDocument/2006/relationships/image" Target="../media/image57.png"/><Relationship Id="rId11" Type="http://schemas.openxmlformats.org/officeDocument/2006/relationships/image" Target="../media/image61.png"/><Relationship Id="rId5" Type="http://schemas.openxmlformats.org/officeDocument/2006/relationships/image" Target="../media/image56.png"/><Relationship Id="rId10" Type="http://schemas.openxmlformats.org/officeDocument/2006/relationships/image" Target="../media/image60.png"/><Relationship Id="rId4" Type="http://schemas.openxmlformats.org/officeDocument/2006/relationships/image" Target="../media/image55.png"/><Relationship Id="rId9" Type="http://schemas.openxmlformats.org/officeDocument/2006/relationships/image" Target="../media/image59.png"/></Relationships>
</file>

<file path=ppt/slides/_rels/slide38.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7.xml"/><Relationship Id="rId4" Type="http://schemas.openxmlformats.org/officeDocument/2006/relationships/image" Target="../media/image64.jpeg"/></Relationships>
</file>

<file path=ppt/slides/_rels/slide39.xml.rels><?xml version="1.0" encoding="UTF-8" standalone="yes"?>
<Relationships xmlns="http://schemas.openxmlformats.org/package/2006/relationships"><Relationship Id="rId8" Type="http://schemas.openxmlformats.org/officeDocument/2006/relationships/image" Target="../media/image70.jpeg"/><Relationship Id="rId3" Type="http://schemas.openxmlformats.org/officeDocument/2006/relationships/image" Target="../media/image66.jpeg"/><Relationship Id="rId7" Type="http://schemas.openxmlformats.org/officeDocument/2006/relationships/hyperlink" Target="http://www.google.com/imgres?q=frozen+cut+okra&amp;hl=en&amp;biw=882&amp;bih=639&amp;tbm=isch&amp;tbnid=Mw-YEP5s1VyBLM:&amp;imgrefurl=http://teriskitchen.com/vegetable/okracorn.html&amp;docid=4Eny0FiuSfkCzM&amp;imgurl=http://teriskitchen.com/foodpics/vegetable/okracorn.jpg&amp;w=300&amp;h=261&amp;ei=Eps5T76RO9PJ0AHggryrAg&amp;zoom=" TargetMode="External"/><Relationship Id="rId2" Type="http://schemas.openxmlformats.org/officeDocument/2006/relationships/image" Target="../media/image65.jpeg"/><Relationship Id="rId1" Type="http://schemas.openxmlformats.org/officeDocument/2006/relationships/slideLayout" Target="../slideLayouts/slideLayout2.xml"/><Relationship Id="rId6" Type="http://schemas.openxmlformats.org/officeDocument/2006/relationships/image" Target="../media/image69.jpeg"/><Relationship Id="rId5" Type="http://schemas.openxmlformats.org/officeDocument/2006/relationships/image" Target="../media/image68.jpeg"/><Relationship Id="rId4" Type="http://schemas.openxmlformats.org/officeDocument/2006/relationships/image" Target="../media/image67.jpeg"/></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4.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8FE01B-0B85-47F1-B206-F03928CBFCF2}"/>
              </a:ext>
            </a:extLst>
          </p:cNvPr>
          <p:cNvSpPr>
            <a:spLocks noGrp="1"/>
          </p:cNvSpPr>
          <p:nvPr>
            <p:ph idx="1"/>
          </p:nvPr>
        </p:nvSpPr>
        <p:spPr>
          <a:xfrm>
            <a:off x="838200" y="631825"/>
            <a:ext cx="10515600" cy="4351338"/>
          </a:xfrm>
        </p:spPr>
        <p:txBody>
          <a:bodyPr>
            <a:normAutofit/>
          </a:bodyPr>
          <a:lstStyle/>
          <a:p>
            <a:r>
              <a:rPr lang="en-US" sz="4800" dirty="0"/>
              <a:t>  5 Targets for Good Nutritional Choices</a:t>
            </a:r>
          </a:p>
          <a:p>
            <a:r>
              <a:rPr lang="en-US" sz="4800" dirty="0"/>
              <a:t>  Healthy Hydration</a:t>
            </a:r>
          </a:p>
          <a:p>
            <a:r>
              <a:rPr lang="en-US" sz="4800" dirty="0"/>
              <a:t>  Simple Preparation Tips … delivery is ok</a:t>
            </a:r>
          </a:p>
          <a:p>
            <a:endParaRPr lang="en-US" sz="4800" dirty="0"/>
          </a:p>
          <a:p>
            <a:pPr marL="0" indent="0">
              <a:buNone/>
            </a:pPr>
            <a:endParaRPr lang="en-US" dirty="0"/>
          </a:p>
        </p:txBody>
      </p:sp>
    </p:spTree>
    <p:extLst>
      <p:ext uri="{BB962C8B-B14F-4D97-AF65-F5344CB8AC3E}">
        <p14:creationId xmlns:p14="http://schemas.microsoft.com/office/powerpoint/2010/main" val="13941295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E558513-92CB-42C1-9F2A-7F9A01578AFD}"/>
              </a:ext>
            </a:extLst>
          </p:cNvPr>
          <p:cNvPicPr/>
          <p:nvPr/>
        </p:nvPicPr>
        <p:blipFill rotWithShape="1">
          <a:blip r:embed="rId2">
            <a:extLst>
              <a:ext uri="{28A0092B-C50C-407E-A947-70E740481C1C}">
                <a14:useLocalDpi xmlns:a14="http://schemas.microsoft.com/office/drawing/2010/main" val="0"/>
              </a:ext>
            </a:extLst>
          </a:blip>
          <a:srcRect l="3628" t="9770" r="49269" b="53444"/>
          <a:stretch/>
        </p:blipFill>
        <p:spPr bwMode="auto">
          <a:xfrm>
            <a:off x="1948015" y="354806"/>
            <a:ext cx="9118601" cy="6148387"/>
          </a:xfrm>
          <a:prstGeom prst="rect">
            <a:avLst/>
          </a:prstGeom>
          <a:noFill/>
          <a:ln>
            <a:noFill/>
          </a:ln>
        </p:spPr>
      </p:pic>
      <p:sp>
        <p:nvSpPr>
          <p:cNvPr id="2" name="Rectangle 1">
            <a:extLst>
              <a:ext uri="{FF2B5EF4-FFF2-40B4-BE49-F238E27FC236}">
                <a16:creationId xmlns:a16="http://schemas.microsoft.com/office/drawing/2014/main" id="{EDA38A07-7BB5-4AA5-875B-18D1E228C640}"/>
              </a:ext>
            </a:extLst>
          </p:cNvPr>
          <p:cNvSpPr/>
          <p:nvPr/>
        </p:nvSpPr>
        <p:spPr>
          <a:xfrm>
            <a:off x="521693" y="663366"/>
            <a:ext cx="1207382" cy="707886"/>
          </a:xfrm>
          <a:prstGeom prst="rect">
            <a:avLst/>
          </a:prstGeom>
        </p:spPr>
        <p:txBody>
          <a:bodyPr wrap="none">
            <a:spAutoFit/>
          </a:bodyPr>
          <a:lstStyle/>
          <a:p>
            <a:r>
              <a:rPr lang="en-US" sz="4000" dirty="0">
                <a:solidFill>
                  <a:srgbClr val="C00000"/>
                </a:solidFill>
                <a:latin typeface="Arial Black" panose="020B0A04020102020204" pitchFamily="34" charset="0"/>
              </a:rPr>
              <a:t># 2 </a:t>
            </a:r>
          </a:p>
        </p:txBody>
      </p:sp>
    </p:spTree>
    <p:extLst>
      <p:ext uri="{BB962C8B-B14F-4D97-AF65-F5344CB8AC3E}">
        <p14:creationId xmlns:p14="http://schemas.microsoft.com/office/powerpoint/2010/main" val="28018064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11CF62E-47CA-4630-B0B1-99C24DE5E4B7}"/>
              </a:ext>
            </a:extLst>
          </p:cNvPr>
          <p:cNvPicPr/>
          <p:nvPr/>
        </p:nvPicPr>
        <p:blipFill rotWithShape="1">
          <a:blip r:embed="rId2">
            <a:extLst>
              <a:ext uri="{28A0092B-C50C-407E-A947-70E740481C1C}">
                <a14:useLocalDpi xmlns:a14="http://schemas.microsoft.com/office/drawing/2010/main" val="0"/>
              </a:ext>
            </a:extLst>
          </a:blip>
          <a:srcRect l="3691" t="47002" r="48978" b="14057"/>
          <a:stretch/>
        </p:blipFill>
        <p:spPr bwMode="auto">
          <a:xfrm>
            <a:off x="2150397" y="425450"/>
            <a:ext cx="9093200" cy="6007100"/>
          </a:xfrm>
          <a:prstGeom prst="rect">
            <a:avLst/>
          </a:prstGeom>
          <a:noFill/>
          <a:ln>
            <a:noFill/>
          </a:ln>
        </p:spPr>
      </p:pic>
      <p:sp>
        <p:nvSpPr>
          <p:cNvPr id="2" name="Rectangle 1">
            <a:extLst>
              <a:ext uri="{FF2B5EF4-FFF2-40B4-BE49-F238E27FC236}">
                <a16:creationId xmlns:a16="http://schemas.microsoft.com/office/drawing/2014/main" id="{2ED60740-B975-4BA4-952C-F69F9F7E966E}"/>
              </a:ext>
            </a:extLst>
          </p:cNvPr>
          <p:cNvSpPr/>
          <p:nvPr/>
        </p:nvSpPr>
        <p:spPr>
          <a:xfrm>
            <a:off x="790372" y="737108"/>
            <a:ext cx="1207382" cy="707886"/>
          </a:xfrm>
          <a:prstGeom prst="rect">
            <a:avLst/>
          </a:prstGeom>
        </p:spPr>
        <p:txBody>
          <a:bodyPr wrap="none">
            <a:spAutoFit/>
          </a:bodyPr>
          <a:lstStyle/>
          <a:p>
            <a:r>
              <a:rPr lang="en-US" sz="4000" dirty="0">
                <a:solidFill>
                  <a:srgbClr val="C00000"/>
                </a:solidFill>
                <a:latin typeface="Arial Black" panose="020B0A04020102020204" pitchFamily="34" charset="0"/>
              </a:rPr>
              <a:t># 2 </a:t>
            </a:r>
          </a:p>
        </p:txBody>
      </p:sp>
    </p:spTree>
    <p:extLst>
      <p:ext uri="{BB962C8B-B14F-4D97-AF65-F5344CB8AC3E}">
        <p14:creationId xmlns:p14="http://schemas.microsoft.com/office/powerpoint/2010/main" val="4819168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6F45D-8587-4388-8B42-840CEFFA0935}"/>
              </a:ext>
            </a:extLst>
          </p:cNvPr>
          <p:cNvSpPr>
            <a:spLocks noGrp="1"/>
          </p:cNvSpPr>
          <p:nvPr>
            <p:ph type="title"/>
          </p:nvPr>
        </p:nvSpPr>
        <p:spPr/>
        <p:txBody>
          <a:bodyPr/>
          <a:lstStyle/>
          <a:p>
            <a:r>
              <a:rPr lang="en-US" b="1" dirty="0"/>
              <a:t>This campaign promotes:	</a:t>
            </a:r>
          </a:p>
        </p:txBody>
      </p:sp>
      <p:sp>
        <p:nvSpPr>
          <p:cNvPr id="3" name="Content Placeholder 2">
            <a:extLst>
              <a:ext uri="{FF2B5EF4-FFF2-40B4-BE49-F238E27FC236}">
                <a16:creationId xmlns:a16="http://schemas.microsoft.com/office/drawing/2014/main" id="{142C2478-9DB7-443C-8E82-7097741C9DB8}"/>
              </a:ext>
            </a:extLst>
          </p:cNvPr>
          <p:cNvSpPr>
            <a:spLocks noGrp="1"/>
          </p:cNvSpPr>
          <p:nvPr>
            <p:ph idx="1"/>
          </p:nvPr>
        </p:nvSpPr>
        <p:spPr>
          <a:xfrm>
            <a:off x="793259" y="1463328"/>
            <a:ext cx="7139609" cy="4351338"/>
          </a:xfrm>
        </p:spPr>
        <p:txBody>
          <a:bodyPr/>
          <a:lstStyle/>
          <a:p>
            <a:r>
              <a:rPr lang="en-US" sz="4000" dirty="0"/>
              <a:t>FIBER – SOLUBLE &amp; INSOLUBLE</a:t>
            </a:r>
          </a:p>
          <a:p>
            <a:r>
              <a:rPr lang="en-US" sz="4000" dirty="0"/>
              <a:t>ANTI-OXIDANTS</a:t>
            </a:r>
          </a:p>
          <a:p>
            <a:r>
              <a:rPr lang="en-US" sz="4000" dirty="0"/>
              <a:t>BETACAROTENE</a:t>
            </a:r>
          </a:p>
          <a:p>
            <a:r>
              <a:rPr lang="en-US" sz="4000" dirty="0"/>
              <a:t>INDOLES</a:t>
            </a:r>
          </a:p>
          <a:p>
            <a:r>
              <a:rPr lang="en-US" sz="4000" dirty="0"/>
              <a:t>VITAMIN C</a:t>
            </a:r>
          </a:p>
          <a:p>
            <a:endParaRPr lang="en-US" dirty="0"/>
          </a:p>
        </p:txBody>
      </p:sp>
      <p:pic>
        <p:nvPicPr>
          <p:cNvPr id="4" name="Picture 5" descr="E:\IHN Documents\nelsoma\My Documents\My Pictures\Food Pictures\banana carrot embrace.JPG">
            <a:extLst>
              <a:ext uri="{FF2B5EF4-FFF2-40B4-BE49-F238E27FC236}">
                <a16:creationId xmlns:a16="http://schemas.microsoft.com/office/drawing/2014/main" id="{15B9D1AE-9710-48C7-9E44-939DB24A0E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1022" y="2109018"/>
            <a:ext cx="5650041" cy="4237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FA3FC0ED-F2C2-4AD8-AF01-BACB02038F45}"/>
              </a:ext>
            </a:extLst>
          </p:cNvPr>
          <p:cNvSpPr/>
          <p:nvPr/>
        </p:nvSpPr>
        <p:spPr>
          <a:xfrm flipH="1">
            <a:off x="8261912" y="511451"/>
            <a:ext cx="1206552" cy="707886"/>
          </a:xfrm>
          <a:prstGeom prst="rect">
            <a:avLst/>
          </a:prstGeom>
        </p:spPr>
        <p:txBody>
          <a:bodyPr wrap="square">
            <a:spAutoFit/>
          </a:bodyPr>
          <a:lstStyle/>
          <a:p>
            <a:r>
              <a:rPr lang="en-US" sz="4000" dirty="0">
                <a:solidFill>
                  <a:srgbClr val="C00000"/>
                </a:solidFill>
                <a:latin typeface="Arial Black" panose="020B0A04020102020204" pitchFamily="34" charset="0"/>
              </a:rPr>
              <a:t># 2 </a:t>
            </a:r>
          </a:p>
        </p:txBody>
      </p:sp>
    </p:spTree>
    <p:extLst>
      <p:ext uri="{BB962C8B-B14F-4D97-AF65-F5344CB8AC3E}">
        <p14:creationId xmlns:p14="http://schemas.microsoft.com/office/powerpoint/2010/main" val="37639178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id="{64BE97CE-0318-4B25-9E46-85E41BFF2B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97765" y="4899879"/>
            <a:ext cx="2857500" cy="1905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53276A13-A258-4F00-9BDC-8392E029C652}"/>
              </a:ext>
            </a:extLst>
          </p:cNvPr>
          <p:cNvSpPr>
            <a:spLocks noGrp="1"/>
          </p:cNvSpPr>
          <p:nvPr>
            <p:ph type="title"/>
          </p:nvPr>
        </p:nvSpPr>
        <p:spPr>
          <a:xfrm>
            <a:off x="838200" y="204787"/>
            <a:ext cx="10515600" cy="1325563"/>
          </a:xfrm>
        </p:spPr>
        <p:txBody>
          <a:bodyPr/>
          <a:lstStyle/>
          <a:p>
            <a:r>
              <a:rPr lang="en-US" b="1" dirty="0"/>
              <a:t>But, what you’re all thinking is </a:t>
            </a:r>
            <a:r>
              <a:rPr lang="en-US" dirty="0"/>
              <a:t>…</a:t>
            </a:r>
          </a:p>
        </p:txBody>
      </p:sp>
      <p:sp>
        <p:nvSpPr>
          <p:cNvPr id="6" name="Content Placeholder 5">
            <a:extLst>
              <a:ext uri="{FF2B5EF4-FFF2-40B4-BE49-F238E27FC236}">
                <a16:creationId xmlns:a16="http://schemas.microsoft.com/office/drawing/2014/main" id="{3085A882-8DF5-4052-B5AE-7EA632C8A766}"/>
              </a:ext>
            </a:extLst>
          </p:cNvPr>
          <p:cNvSpPr>
            <a:spLocks noGrp="1"/>
          </p:cNvSpPr>
          <p:nvPr>
            <p:ph idx="1"/>
          </p:nvPr>
        </p:nvSpPr>
        <p:spPr>
          <a:xfrm>
            <a:off x="790570" y="1159966"/>
            <a:ext cx="10515600" cy="4843463"/>
          </a:xfrm>
        </p:spPr>
        <p:txBody>
          <a:bodyPr>
            <a:normAutofit/>
          </a:bodyPr>
          <a:lstStyle/>
          <a:p>
            <a:pPr marL="0" indent="0">
              <a:buNone/>
            </a:pPr>
            <a:r>
              <a:rPr lang="en-US" sz="4000" dirty="0"/>
              <a:t>… organic better?</a:t>
            </a:r>
          </a:p>
        </p:txBody>
      </p:sp>
      <p:pic>
        <p:nvPicPr>
          <p:cNvPr id="7172" name="Picture 4" descr="Harvard Health Publishing Logo">
            <a:extLst>
              <a:ext uri="{FF2B5EF4-FFF2-40B4-BE49-F238E27FC236}">
                <a16:creationId xmlns:a16="http://schemas.microsoft.com/office/drawing/2014/main" id="{E7EA1883-26D5-43AB-9989-947D19D8FF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07376" y="561975"/>
            <a:ext cx="3248025" cy="77152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350DA9D0-EC25-49CF-B9CC-E2ABDE9DECE5}"/>
              </a:ext>
            </a:extLst>
          </p:cNvPr>
          <p:cNvSpPr/>
          <p:nvPr/>
        </p:nvSpPr>
        <p:spPr>
          <a:xfrm>
            <a:off x="431800" y="1551484"/>
            <a:ext cx="5664199" cy="4893647"/>
          </a:xfrm>
          <a:prstGeom prst="rect">
            <a:avLst/>
          </a:prstGeom>
        </p:spPr>
        <p:txBody>
          <a:bodyPr wrap="square">
            <a:spAutoFit/>
          </a:bodyPr>
          <a:lstStyle/>
          <a:p>
            <a:r>
              <a:rPr lang="en-US" sz="2400" dirty="0">
                <a:solidFill>
                  <a:srgbClr val="444444"/>
                </a:solidFill>
                <a:latin typeface="myriad-pro"/>
              </a:rPr>
              <a:t>Organic agriculture aims to preserve natural resources, support animal health and welfare, and avoid most synthetic materials … the USDA regulates the organic industry with strict standards. The soil where crops are grown must be inspected and shown to be free of most synthetic pesticides and fertilizers, and the crops cannot have been genetically modified. Animals raised on organic farms receive no antibiotics or growth hormones, are given feed that has been grown organically, and are able to roam around outside. </a:t>
            </a:r>
            <a:endParaRPr lang="en-US" sz="2400" b="0" i="0" dirty="0">
              <a:solidFill>
                <a:srgbClr val="444444"/>
              </a:solidFill>
              <a:effectLst/>
              <a:latin typeface="myriad-pro"/>
            </a:endParaRPr>
          </a:p>
        </p:txBody>
      </p:sp>
      <p:sp>
        <p:nvSpPr>
          <p:cNvPr id="8" name="Rectangle 7">
            <a:extLst>
              <a:ext uri="{FF2B5EF4-FFF2-40B4-BE49-F238E27FC236}">
                <a16:creationId xmlns:a16="http://schemas.microsoft.com/office/drawing/2014/main" id="{915F5CD4-7744-4977-AA8D-19AB9EC24F9E}"/>
              </a:ext>
            </a:extLst>
          </p:cNvPr>
          <p:cNvSpPr/>
          <p:nvPr/>
        </p:nvSpPr>
        <p:spPr>
          <a:xfrm>
            <a:off x="6299200" y="1530350"/>
            <a:ext cx="5461000" cy="3416320"/>
          </a:xfrm>
          <a:prstGeom prst="rect">
            <a:avLst/>
          </a:prstGeom>
        </p:spPr>
        <p:txBody>
          <a:bodyPr wrap="square">
            <a:spAutoFit/>
          </a:bodyPr>
          <a:lstStyle/>
          <a:p>
            <a:r>
              <a:rPr lang="en-US" sz="2400" dirty="0">
                <a:solidFill>
                  <a:srgbClr val="444444"/>
                </a:solidFill>
                <a:latin typeface="myriad-pro"/>
              </a:rPr>
              <a:t>While organic foods have fewer synthetic pesticides &amp; fertilizers and are free of hormones and antibiotics, they don't appear to have a </a:t>
            </a:r>
            <a:r>
              <a:rPr lang="en-US" sz="2400" i="1" dirty="0">
                <a:solidFill>
                  <a:srgbClr val="444444"/>
                </a:solidFill>
                <a:latin typeface="myriad-pro"/>
              </a:rPr>
              <a:t>nutritional</a:t>
            </a:r>
            <a:r>
              <a:rPr lang="en-US" sz="2400" dirty="0">
                <a:solidFill>
                  <a:srgbClr val="444444"/>
                </a:solidFill>
                <a:latin typeface="myriad-pro"/>
              </a:rPr>
              <a:t> advantage over their conventional counterparts…. been a number of studies examining the macro- and micronutrient content … the foods are really similar for vitamins, minerals, and carbohydrates …</a:t>
            </a:r>
            <a:endParaRPr lang="en-US" sz="2400" dirty="0"/>
          </a:p>
        </p:txBody>
      </p:sp>
    </p:spTree>
    <p:extLst>
      <p:ext uri="{BB962C8B-B14F-4D97-AF65-F5344CB8AC3E}">
        <p14:creationId xmlns:p14="http://schemas.microsoft.com/office/powerpoint/2010/main" val="18939107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93178-56B0-4EFC-9B63-3A547155FBF1}"/>
              </a:ext>
            </a:extLst>
          </p:cNvPr>
          <p:cNvSpPr>
            <a:spLocks noGrp="1"/>
          </p:cNvSpPr>
          <p:nvPr>
            <p:ph type="title"/>
          </p:nvPr>
        </p:nvSpPr>
        <p:spPr>
          <a:xfrm>
            <a:off x="838200" y="365126"/>
            <a:ext cx="10515600" cy="799998"/>
          </a:xfrm>
        </p:spPr>
        <p:txBody>
          <a:bodyPr/>
          <a:lstStyle/>
          <a:p>
            <a:r>
              <a:rPr lang="en-US" b="1" dirty="0"/>
              <a:t>What about handling? Washing? Rinsing?</a:t>
            </a:r>
          </a:p>
        </p:txBody>
      </p:sp>
      <p:sp>
        <p:nvSpPr>
          <p:cNvPr id="3" name="Content Placeholder 2">
            <a:extLst>
              <a:ext uri="{FF2B5EF4-FFF2-40B4-BE49-F238E27FC236}">
                <a16:creationId xmlns:a16="http://schemas.microsoft.com/office/drawing/2014/main" id="{3FAD0AF6-1FDD-4D34-BC9D-BADF2ADA1AF8}"/>
              </a:ext>
            </a:extLst>
          </p:cNvPr>
          <p:cNvSpPr>
            <a:spLocks noGrp="1"/>
          </p:cNvSpPr>
          <p:nvPr>
            <p:ph idx="1"/>
          </p:nvPr>
        </p:nvSpPr>
        <p:spPr>
          <a:xfrm>
            <a:off x="717550" y="1165123"/>
            <a:ext cx="9423400" cy="4823225"/>
          </a:xfrm>
        </p:spPr>
        <p:txBody>
          <a:bodyPr>
            <a:noAutofit/>
          </a:bodyPr>
          <a:lstStyle/>
          <a:p>
            <a:r>
              <a:rPr lang="en-US" sz="3200" dirty="0"/>
              <a:t>washing with water reduced dirt, germs, pesticide residues on surfaces</a:t>
            </a:r>
          </a:p>
          <a:p>
            <a:r>
              <a:rPr lang="en-US" sz="3200" dirty="0"/>
              <a:t>holding the fruit or vegetable under flowing water removes more than dunking the produce</a:t>
            </a:r>
          </a:p>
          <a:p>
            <a:r>
              <a:rPr lang="en-US" sz="3200" dirty="0"/>
              <a:t>peeling or scrubbing produce like potatoes with a stiff clean brush or rubbing soft items like peaches while holding them under running water works best to remove residues</a:t>
            </a:r>
          </a:p>
          <a:p>
            <a:r>
              <a:rPr lang="en-US" sz="3200" dirty="0"/>
              <a:t>using special vegetable washes may not be more effective than just water</a:t>
            </a:r>
          </a:p>
          <a:p>
            <a:r>
              <a:rPr lang="en-US" sz="3200" dirty="0"/>
              <a:t>no bleach</a:t>
            </a:r>
          </a:p>
        </p:txBody>
      </p:sp>
      <p:sp>
        <p:nvSpPr>
          <p:cNvPr id="5" name="Rectangle 4">
            <a:extLst>
              <a:ext uri="{FF2B5EF4-FFF2-40B4-BE49-F238E27FC236}">
                <a16:creationId xmlns:a16="http://schemas.microsoft.com/office/drawing/2014/main" id="{67B0726B-4934-4904-B1B4-C25054320C81}"/>
              </a:ext>
            </a:extLst>
          </p:cNvPr>
          <p:cNvSpPr/>
          <p:nvPr/>
        </p:nvSpPr>
        <p:spPr>
          <a:xfrm>
            <a:off x="5429250" y="5739363"/>
            <a:ext cx="6267245" cy="923330"/>
          </a:xfrm>
          <a:prstGeom prst="rect">
            <a:avLst/>
          </a:prstGeom>
        </p:spPr>
        <p:txBody>
          <a:bodyPr wrap="square">
            <a:spAutoFit/>
          </a:bodyPr>
          <a:lstStyle/>
          <a:p>
            <a:r>
              <a:rPr lang="en-US" dirty="0"/>
              <a:t>http://npic.orst.edu/capro/fruitwash.html#:~:text=No%20washing%20method%20is%20100,once%20they%20have%20been%20applied.</a:t>
            </a:r>
          </a:p>
        </p:txBody>
      </p:sp>
      <p:pic>
        <p:nvPicPr>
          <p:cNvPr id="8194" name="Picture 2" descr="FIT Organic 12 oz. Spray Produce Wash">
            <a:extLst>
              <a:ext uri="{FF2B5EF4-FFF2-40B4-BE49-F238E27FC236}">
                <a16:creationId xmlns:a16="http://schemas.microsoft.com/office/drawing/2014/main" id="{6D8EA8D2-67AC-4C8F-9982-A9EA03FDCD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40950" y="2439600"/>
            <a:ext cx="1695450" cy="3123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61195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9">
            <a:extLst>
              <a:ext uri="{FF2B5EF4-FFF2-40B4-BE49-F238E27FC236}">
                <a16:creationId xmlns:a16="http://schemas.microsoft.com/office/drawing/2014/main" id="{0FEEED58-6051-46EE-A2A7-02ED963B9F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0064" y="127000"/>
            <a:ext cx="8397875"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a:extLst>
              <a:ext uri="{FF2B5EF4-FFF2-40B4-BE49-F238E27FC236}">
                <a16:creationId xmlns:a16="http://schemas.microsoft.com/office/drawing/2014/main" id="{35A1E1C8-9B25-460C-BBBE-A2CD933FB7AF}"/>
              </a:ext>
            </a:extLst>
          </p:cNvPr>
          <p:cNvSpPr>
            <a:spLocks noGrp="1"/>
          </p:cNvSpPr>
          <p:nvPr>
            <p:ph type="title"/>
          </p:nvPr>
        </p:nvSpPr>
        <p:spPr>
          <a:xfrm>
            <a:off x="4229101" y="5583237"/>
            <a:ext cx="3479800" cy="766763"/>
          </a:xfrm>
        </p:spPr>
        <p:txBody>
          <a:bodyPr>
            <a:normAutofit fontScale="90000"/>
          </a:bodyPr>
          <a:lstStyle/>
          <a:p>
            <a:r>
              <a:rPr lang="en-US" b="1" dirty="0">
                <a:solidFill>
                  <a:srgbClr val="FF0000"/>
                </a:solidFill>
                <a:latin typeface="Arial Black" panose="020B0A04020102020204" pitchFamily="34" charset="0"/>
              </a:rPr>
              <a:t>NOT VALID</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43D5DDE-10A1-4D9C-A875-4F8DC6A0B3A4}"/>
              </a:ext>
            </a:extLst>
          </p:cNvPr>
          <p:cNvSpPr>
            <a:spLocks noGrp="1"/>
          </p:cNvSpPr>
          <p:nvPr>
            <p:ph type="title"/>
          </p:nvPr>
        </p:nvSpPr>
        <p:spPr>
          <a:xfrm>
            <a:off x="839788" y="457200"/>
            <a:ext cx="6372173" cy="801538"/>
          </a:xfrm>
        </p:spPr>
        <p:txBody>
          <a:bodyPr>
            <a:normAutofit/>
          </a:bodyPr>
          <a:lstStyle/>
          <a:p>
            <a:r>
              <a:rPr lang="en-US" sz="4800" b="1" dirty="0"/>
              <a:t>… eat beans daily …</a:t>
            </a:r>
          </a:p>
        </p:txBody>
      </p:sp>
      <p:sp>
        <p:nvSpPr>
          <p:cNvPr id="8" name="Text Placeholder 7">
            <a:extLst>
              <a:ext uri="{FF2B5EF4-FFF2-40B4-BE49-F238E27FC236}">
                <a16:creationId xmlns:a16="http://schemas.microsoft.com/office/drawing/2014/main" id="{C582FC13-88FA-4042-AF2E-610AA55DCE66}"/>
              </a:ext>
            </a:extLst>
          </p:cNvPr>
          <p:cNvSpPr>
            <a:spLocks noGrp="1"/>
          </p:cNvSpPr>
          <p:nvPr>
            <p:ph type="body" sz="half" idx="2"/>
          </p:nvPr>
        </p:nvSpPr>
        <p:spPr>
          <a:xfrm>
            <a:off x="8282066" y="3058994"/>
            <a:ext cx="2864640" cy="3135329"/>
          </a:xfrm>
        </p:spPr>
        <p:txBody>
          <a:bodyPr>
            <a:normAutofit fontScale="92500" lnSpcReduction="10000"/>
          </a:bodyPr>
          <a:lstStyle/>
          <a:p>
            <a:r>
              <a:rPr lang="en-US" sz="4000" dirty="0"/>
              <a:t>… salads</a:t>
            </a:r>
          </a:p>
          <a:p>
            <a:r>
              <a:rPr lang="en-US" sz="4000" dirty="0"/>
              <a:t>… soups</a:t>
            </a:r>
          </a:p>
          <a:p>
            <a:r>
              <a:rPr lang="en-US" sz="4000" dirty="0"/>
              <a:t>… stews</a:t>
            </a:r>
          </a:p>
          <a:p>
            <a:r>
              <a:rPr lang="en-US" sz="4000" dirty="0"/>
              <a:t>… side dishes</a:t>
            </a:r>
          </a:p>
          <a:p>
            <a:r>
              <a:rPr lang="en-US" sz="4000" dirty="0"/>
              <a:t>... dips</a:t>
            </a:r>
          </a:p>
          <a:p>
            <a:endParaRPr lang="en-US" dirty="0"/>
          </a:p>
        </p:txBody>
      </p:sp>
      <p:pic>
        <p:nvPicPr>
          <p:cNvPr id="7" name="Picture 6">
            <a:extLst>
              <a:ext uri="{FF2B5EF4-FFF2-40B4-BE49-F238E27FC236}">
                <a16:creationId xmlns:a16="http://schemas.microsoft.com/office/drawing/2014/main" id="{B867B0F6-6299-4355-B0C0-D01D42EF92F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25613" y="1716600"/>
            <a:ext cx="5234662" cy="3943196"/>
          </a:xfrm>
          <a:prstGeom prst="rect">
            <a:avLst/>
          </a:prstGeom>
          <a:noFill/>
          <a:ln>
            <a:noFill/>
          </a:ln>
        </p:spPr>
      </p:pic>
      <p:sp>
        <p:nvSpPr>
          <p:cNvPr id="4" name="Rectangle 3">
            <a:extLst>
              <a:ext uri="{FF2B5EF4-FFF2-40B4-BE49-F238E27FC236}">
                <a16:creationId xmlns:a16="http://schemas.microsoft.com/office/drawing/2014/main" id="{E95A898C-22B8-4B24-BF94-76B0B1ACEE20}"/>
              </a:ext>
            </a:extLst>
          </p:cNvPr>
          <p:cNvSpPr/>
          <p:nvPr/>
        </p:nvSpPr>
        <p:spPr>
          <a:xfrm>
            <a:off x="838200" y="1716600"/>
            <a:ext cx="1120820" cy="769441"/>
          </a:xfrm>
          <a:prstGeom prst="rect">
            <a:avLst/>
          </a:prstGeom>
        </p:spPr>
        <p:txBody>
          <a:bodyPr wrap="none">
            <a:spAutoFit/>
          </a:bodyPr>
          <a:lstStyle/>
          <a:p>
            <a:r>
              <a:rPr lang="en-US" sz="4400" dirty="0">
                <a:solidFill>
                  <a:srgbClr val="C00000"/>
                </a:solidFill>
                <a:latin typeface="Arial Black" panose="020B0A04020102020204" pitchFamily="34" charset="0"/>
              </a:rPr>
              <a:t># 3</a:t>
            </a:r>
          </a:p>
        </p:txBody>
      </p:sp>
      <p:sp>
        <p:nvSpPr>
          <p:cNvPr id="2" name="Rectangle 1">
            <a:extLst>
              <a:ext uri="{FF2B5EF4-FFF2-40B4-BE49-F238E27FC236}">
                <a16:creationId xmlns:a16="http://schemas.microsoft.com/office/drawing/2014/main" id="{A35D2CE2-9ABC-46AD-9BD8-697B838C623D}"/>
              </a:ext>
            </a:extLst>
          </p:cNvPr>
          <p:cNvSpPr/>
          <p:nvPr/>
        </p:nvSpPr>
        <p:spPr>
          <a:xfrm>
            <a:off x="8084655" y="797073"/>
            <a:ext cx="3539302" cy="461665"/>
          </a:xfrm>
          <a:prstGeom prst="rect">
            <a:avLst/>
          </a:prstGeom>
        </p:spPr>
        <p:txBody>
          <a:bodyPr wrap="none">
            <a:spAutoFit/>
          </a:bodyPr>
          <a:lstStyle/>
          <a:p>
            <a:r>
              <a:rPr lang="en-US" sz="2400" dirty="0"/>
              <a:t>https://beaninstitute.com/</a:t>
            </a:r>
          </a:p>
        </p:txBody>
      </p:sp>
      <p:pic>
        <p:nvPicPr>
          <p:cNvPr id="6" name="Picture 2">
            <a:extLst>
              <a:ext uri="{FF2B5EF4-FFF2-40B4-BE49-F238E27FC236}">
                <a16:creationId xmlns:a16="http://schemas.microsoft.com/office/drawing/2014/main" id="{C601F7F6-4E60-4A5B-9EE8-72B2F80040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52306" y="1410469"/>
            <a:ext cx="3001494" cy="15106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10541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a:extLst>
              <a:ext uri="{FF2B5EF4-FFF2-40B4-BE49-F238E27FC236}">
                <a16:creationId xmlns:a16="http://schemas.microsoft.com/office/drawing/2014/main" id="{D3ABE7DD-0900-42C1-84E5-C47374FB10CA}"/>
              </a:ext>
            </a:extLst>
          </p:cNvPr>
          <p:cNvSpPr>
            <a:spLocks noGrp="1" noChangeArrowheads="1"/>
          </p:cNvSpPr>
          <p:nvPr>
            <p:ph type="title"/>
          </p:nvPr>
        </p:nvSpPr>
        <p:spPr>
          <a:xfrm>
            <a:off x="1981200" y="274638"/>
            <a:ext cx="8229600" cy="762000"/>
          </a:xfrm>
        </p:spPr>
        <p:txBody>
          <a:bodyPr>
            <a:normAutofit/>
          </a:bodyPr>
          <a:lstStyle/>
          <a:p>
            <a:r>
              <a:rPr lang="en-US" altLang="en-US" sz="3600" b="1" dirty="0"/>
              <a:t>Everyone - have bountiful bowls of beans</a:t>
            </a:r>
          </a:p>
        </p:txBody>
      </p:sp>
      <p:pic>
        <p:nvPicPr>
          <p:cNvPr id="145411" name="Picture 3" descr="Photo of dried beans">
            <a:extLst>
              <a:ext uri="{FF2B5EF4-FFF2-40B4-BE49-F238E27FC236}">
                <a16:creationId xmlns:a16="http://schemas.microsoft.com/office/drawing/2014/main" id="{24EF916B-7CDB-4D14-8130-42663605D0EE}"/>
              </a:ext>
            </a:extLst>
          </p:cNvPr>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383458" y="1295401"/>
            <a:ext cx="3465871" cy="375469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5412" name="Rectangle 4">
            <a:extLst>
              <a:ext uri="{FF2B5EF4-FFF2-40B4-BE49-F238E27FC236}">
                <a16:creationId xmlns:a16="http://schemas.microsoft.com/office/drawing/2014/main" id="{E8EA904A-154D-4B31-9380-7C8BE2364945}"/>
              </a:ext>
            </a:extLst>
          </p:cNvPr>
          <p:cNvSpPr>
            <a:spLocks noChangeArrowheads="1"/>
          </p:cNvSpPr>
          <p:nvPr/>
        </p:nvSpPr>
        <p:spPr bwMode="auto">
          <a:xfrm>
            <a:off x="4026310" y="827703"/>
            <a:ext cx="7270954"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3600" dirty="0">
                <a:cs typeface="Arial" panose="020B0604020202020204" pitchFamily="34" charset="0"/>
              </a:rPr>
              <a:t>Up to 10 or more grams of soluble fiber per day can reduce LDL by 5% </a:t>
            </a:r>
            <a:r>
              <a:rPr lang="en-US" altLang="en-US" sz="3600" b="1" i="1" dirty="0">
                <a:solidFill>
                  <a:srgbClr val="C00000"/>
                </a:solidFill>
                <a:cs typeface="Arial" panose="020B0604020202020204" pitchFamily="34" charset="0"/>
              </a:rPr>
              <a:t>more</a:t>
            </a:r>
            <a:r>
              <a:rPr lang="en-US" altLang="en-US" sz="3600" dirty="0">
                <a:cs typeface="Arial" panose="020B0604020202020204" pitchFamily="34" charset="0"/>
              </a:rPr>
              <a:t> than what is achieved with a very low fat diet.</a:t>
            </a:r>
          </a:p>
          <a:p>
            <a:r>
              <a:rPr lang="en-US" altLang="en-US" sz="3600" dirty="0">
                <a:cs typeface="Arial" panose="020B0604020202020204" pitchFamily="34" charset="0"/>
              </a:rPr>
              <a:t>Insoluble fiber does not accomplish this effect.</a:t>
            </a:r>
          </a:p>
          <a:p>
            <a:r>
              <a:rPr lang="en-US" altLang="en-US" sz="3600" dirty="0">
                <a:cs typeface="Arial" panose="020B0604020202020204" pitchFamily="34" charset="0"/>
              </a:rPr>
              <a:t>The best sources are the gums found in: oat bran, beans, peas, &amp; barley, and the pectin found in:  citrus, berries, &amp; apples.</a:t>
            </a:r>
          </a:p>
        </p:txBody>
      </p:sp>
      <p:sp>
        <p:nvSpPr>
          <p:cNvPr id="2" name="Rectangle 1">
            <a:extLst>
              <a:ext uri="{FF2B5EF4-FFF2-40B4-BE49-F238E27FC236}">
                <a16:creationId xmlns:a16="http://schemas.microsoft.com/office/drawing/2014/main" id="{C8D14A0E-BBCF-446C-8B06-89009F9FF02B}"/>
              </a:ext>
            </a:extLst>
          </p:cNvPr>
          <p:cNvSpPr/>
          <p:nvPr/>
        </p:nvSpPr>
        <p:spPr>
          <a:xfrm>
            <a:off x="674753" y="458371"/>
            <a:ext cx="950901" cy="646331"/>
          </a:xfrm>
          <a:prstGeom prst="rect">
            <a:avLst/>
          </a:prstGeom>
        </p:spPr>
        <p:txBody>
          <a:bodyPr wrap="none">
            <a:spAutoFit/>
          </a:bodyPr>
          <a:lstStyle/>
          <a:p>
            <a:r>
              <a:rPr lang="en-US" sz="3600" dirty="0">
                <a:solidFill>
                  <a:srgbClr val="C00000"/>
                </a:solidFill>
                <a:latin typeface="Arial Black" panose="020B0A04020102020204" pitchFamily="34" charset="0"/>
              </a:rPr>
              <a:t># 3</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133600" y="152400"/>
            <a:ext cx="7772400" cy="457200"/>
          </a:xfrm>
        </p:spPr>
        <p:txBody>
          <a:bodyPr/>
          <a:lstStyle/>
          <a:p>
            <a:r>
              <a:rPr lang="en-US" altLang="en-US" sz="2400" dirty="0"/>
              <a:t>Total &amp; Soluble Fiber in Foods – 5 – 10 grams recommended</a:t>
            </a:r>
          </a:p>
        </p:txBody>
      </p:sp>
      <p:sp>
        <p:nvSpPr>
          <p:cNvPr id="16387" name="Rectangle 3"/>
          <p:cNvSpPr>
            <a:spLocks noGrp="1" noChangeArrowheads="1"/>
          </p:cNvSpPr>
          <p:nvPr>
            <p:ph type="body" sz="half" idx="1"/>
          </p:nvPr>
        </p:nvSpPr>
        <p:spPr>
          <a:xfrm>
            <a:off x="1257300" y="762001"/>
            <a:ext cx="4419600" cy="5638800"/>
          </a:xfrm>
        </p:spPr>
        <p:txBody>
          <a:bodyPr/>
          <a:lstStyle/>
          <a:p>
            <a:pPr>
              <a:buFontTx/>
              <a:buNone/>
            </a:pPr>
            <a:r>
              <a:rPr lang="en-US" altLang="en-US" sz="2400" dirty="0">
                <a:latin typeface="Arial Narrow" panose="020B0606020202030204" pitchFamily="34" charset="0"/>
              </a:rPr>
              <a:t>Serving      	   total fiber  sol fiber</a:t>
            </a:r>
          </a:p>
          <a:p>
            <a:pPr>
              <a:buFontTx/>
              <a:buNone/>
            </a:pPr>
            <a:r>
              <a:rPr lang="en-US" altLang="en-US" sz="2700" dirty="0">
                <a:latin typeface="Arial Narrow" panose="020B0606020202030204" pitchFamily="34" charset="0"/>
              </a:rPr>
              <a:t>Broccoli, 1 stalk	2.7	1.3</a:t>
            </a:r>
          </a:p>
          <a:p>
            <a:pPr>
              <a:buFontTx/>
              <a:buNone/>
            </a:pPr>
            <a:r>
              <a:rPr lang="en-US" altLang="en-US" sz="2700" dirty="0">
                <a:latin typeface="Arial Narrow" panose="020B0606020202030204" pitchFamily="34" charset="0"/>
              </a:rPr>
              <a:t>Carrot, 1 large		2.9	1.3</a:t>
            </a:r>
          </a:p>
          <a:p>
            <a:pPr>
              <a:buFontTx/>
              <a:buNone/>
            </a:pPr>
            <a:r>
              <a:rPr lang="en-US" altLang="en-US" sz="2700" dirty="0">
                <a:latin typeface="Arial Narrow" panose="020B0606020202030204" pitchFamily="34" charset="0"/>
              </a:rPr>
              <a:t>Corn, 2/3 c		1.6	0.2</a:t>
            </a:r>
          </a:p>
          <a:p>
            <a:pPr>
              <a:buFontTx/>
              <a:buNone/>
            </a:pPr>
            <a:r>
              <a:rPr lang="en-US" altLang="en-US" sz="2700" dirty="0">
                <a:latin typeface="Arial Narrow" panose="020B0606020202030204" pitchFamily="34" charset="0"/>
              </a:rPr>
              <a:t>Lettuce, 1 c 		0.5	0.2</a:t>
            </a:r>
          </a:p>
          <a:p>
            <a:pPr>
              <a:buFontTx/>
              <a:buNone/>
            </a:pPr>
            <a:r>
              <a:rPr lang="en-US" altLang="en-US" sz="2700" dirty="0">
                <a:latin typeface="Arial Narrow" panose="020B0606020202030204" pitchFamily="34" charset="0"/>
              </a:rPr>
              <a:t>Parsnips, ½ c		4.4	0.4</a:t>
            </a:r>
          </a:p>
          <a:p>
            <a:pPr>
              <a:buFontTx/>
              <a:buNone/>
            </a:pPr>
            <a:r>
              <a:rPr lang="en-US" altLang="en-US" sz="2700" dirty="0">
                <a:latin typeface="Arial Narrow" panose="020B0606020202030204" pitchFamily="34" charset="0"/>
              </a:rPr>
              <a:t>Peas, ½ c		5.2	2.0</a:t>
            </a:r>
          </a:p>
          <a:p>
            <a:pPr>
              <a:buFontTx/>
              <a:buNone/>
            </a:pPr>
            <a:r>
              <a:rPr lang="en-US" altLang="en-US" sz="2700" dirty="0">
                <a:latin typeface="Arial Narrow" panose="020B0606020202030204" pitchFamily="34" charset="0"/>
              </a:rPr>
              <a:t>Tomato, small		0.8	0.1</a:t>
            </a:r>
          </a:p>
          <a:p>
            <a:pPr>
              <a:buFontTx/>
              <a:buNone/>
            </a:pPr>
            <a:r>
              <a:rPr lang="en-US" altLang="en-US" sz="2700" dirty="0">
                <a:latin typeface="Arial Narrow" panose="020B0606020202030204" pitchFamily="34" charset="0"/>
              </a:rPr>
              <a:t>Zucchini, ½ c		2.5	1.1	</a:t>
            </a:r>
          </a:p>
          <a:p>
            <a:pPr>
              <a:buFontTx/>
              <a:buNone/>
            </a:pPr>
            <a:r>
              <a:rPr lang="en-US" altLang="en-US" sz="2400" dirty="0">
                <a:latin typeface="Arial Narrow" panose="020B0606020202030204" pitchFamily="34" charset="0"/>
              </a:rPr>
              <a:t>	</a:t>
            </a:r>
          </a:p>
        </p:txBody>
      </p:sp>
      <p:sp>
        <p:nvSpPr>
          <p:cNvPr id="16388" name="Rectangle 4"/>
          <p:cNvSpPr>
            <a:spLocks noGrp="1" noChangeArrowheads="1"/>
          </p:cNvSpPr>
          <p:nvPr>
            <p:ph type="body" sz="half" idx="2"/>
          </p:nvPr>
        </p:nvSpPr>
        <p:spPr>
          <a:xfrm>
            <a:off x="6096000" y="609600"/>
            <a:ext cx="5392994" cy="5486400"/>
          </a:xfrm>
        </p:spPr>
        <p:txBody>
          <a:bodyPr>
            <a:normAutofit/>
          </a:bodyPr>
          <a:lstStyle/>
          <a:p>
            <a:pPr>
              <a:buFontTx/>
              <a:buNone/>
            </a:pPr>
            <a:r>
              <a:rPr lang="en-US" altLang="en-US" dirty="0">
                <a:latin typeface="Arial Narrow" panose="020B0606020202030204" pitchFamily="34" charset="0"/>
              </a:rPr>
              <a:t>Serving		      total fiber   sol fiber</a:t>
            </a:r>
          </a:p>
          <a:p>
            <a:pPr>
              <a:buFontTx/>
              <a:buNone/>
            </a:pPr>
            <a:r>
              <a:rPr lang="en-US" altLang="en-US" dirty="0">
                <a:latin typeface="Arial Narrow" panose="020B0606020202030204" pitchFamily="34" charset="0"/>
              </a:rPr>
              <a:t>Green peas, </a:t>
            </a:r>
            <a:r>
              <a:rPr lang="en-US" altLang="en-US" baseline="30000" dirty="0">
                <a:latin typeface="Arial Narrow" panose="020B0606020202030204" pitchFamily="34" charset="0"/>
              </a:rPr>
              <a:t>2</a:t>
            </a:r>
            <a:r>
              <a:rPr lang="en-US" altLang="en-US" dirty="0">
                <a:latin typeface="Arial Narrow" panose="020B0606020202030204" pitchFamily="34" charset="0"/>
              </a:rPr>
              <a:t>/3 c	          3.9	0.6</a:t>
            </a:r>
          </a:p>
          <a:p>
            <a:pPr>
              <a:buFontTx/>
              <a:buNone/>
            </a:pPr>
            <a:r>
              <a:rPr lang="en-US" altLang="en-US" dirty="0">
                <a:latin typeface="Arial Narrow" panose="020B0606020202030204" pitchFamily="34" charset="0"/>
              </a:rPr>
              <a:t>Kidney beans, ½ c	          4.5	0.5</a:t>
            </a:r>
          </a:p>
          <a:p>
            <a:pPr>
              <a:buFontTx/>
              <a:buNone/>
            </a:pPr>
            <a:r>
              <a:rPr lang="en-US" altLang="en-US" dirty="0">
                <a:latin typeface="Arial Narrow" panose="020B0606020202030204" pitchFamily="34" charset="0"/>
              </a:rPr>
              <a:t>Lentils, </a:t>
            </a:r>
            <a:r>
              <a:rPr lang="en-US" altLang="en-US" baseline="30000" dirty="0">
                <a:latin typeface="Arial Narrow" panose="020B0606020202030204" pitchFamily="34" charset="0"/>
              </a:rPr>
              <a:t>2</a:t>
            </a:r>
            <a:r>
              <a:rPr lang="en-US" altLang="en-US" dirty="0">
                <a:latin typeface="Arial Narrow" panose="020B0606020202030204" pitchFamily="34" charset="0"/>
              </a:rPr>
              <a:t>/3 c	          	          4.5	0.6</a:t>
            </a:r>
          </a:p>
          <a:p>
            <a:pPr>
              <a:buFontTx/>
              <a:buNone/>
            </a:pPr>
            <a:r>
              <a:rPr lang="en-US" altLang="en-US" dirty="0">
                <a:latin typeface="Arial Narrow" panose="020B0606020202030204" pitchFamily="34" charset="0"/>
              </a:rPr>
              <a:t>Lima beans, ½ c	          1.4	0.2</a:t>
            </a:r>
          </a:p>
          <a:p>
            <a:pPr>
              <a:buFontTx/>
              <a:buNone/>
            </a:pPr>
            <a:r>
              <a:rPr lang="en-US" altLang="en-US" dirty="0">
                <a:latin typeface="Arial Narrow" panose="020B0606020202030204" pitchFamily="34" charset="0"/>
              </a:rPr>
              <a:t>Pinto beans, ½ c	          3.0	2.2</a:t>
            </a:r>
          </a:p>
          <a:p>
            <a:pPr>
              <a:buFontTx/>
              <a:buNone/>
            </a:pPr>
            <a:r>
              <a:rPr lang="en-US" altLang="en-US" dirty="0">
                <a:latin typeface="Arial Narrow" panose="020B0606020202030204" pitchFamily="34" charset="0"/>
              </a:rPr>
              <a:t>White beans, ½ c	          4.2	0.4</a:t>
            </a:r>
          </a:p>
          <a:p>
            <a:pPr>
              <a:buFontTx/>
              <a:buNone/>
            </a:pPr>
            <a:endParaRPr lang="en-US" altLang="en-US" sz="2200" dirty="0">
              <a:latin typeface="Arial Narrow" panose="020B0606020202030204" pitchFamily="34" charset="0"/>
            </a:endParaRPr>
          </a:p>
          <a:p>
            <a:pPr>
              <a:buFontTx/>
              <a:buNone/>
            </a:pPr>
            <a:endParaRPr lang="en-US" altLang="en-US" sz="1800" dirty="0">
              <a:latin typeface="Arial Narrow" panose="020B0606020202030204" pitchFamily="34" charset="0"/>
            </a:endParaRPr>
          </a:p>
          <a:p>
            <a:pPr>
              <a:buFontTx/>
              <a:buNone/>
            </a:pPr>
            <a:endParaRPr lang="en-US" altLang="en-US" sz="2000" dirty="0">
              <a:latin typeface="Arial Narrow" panose="020B0606020202030204" pitchFamily="34" charset="0"/>
            </a:endParaRPr>
          </a:p>
          <a:p>
            <a:pPr>
              <a:buFontTx/>
              <a:buNone/>
            </a:pPr>
            <a:endParaRPr lang="en-US" altLang="en-US" sz="2000" dirty="0">
              <a:latin typeface="Arial Narrow" panose="020B0606020202030204" pitchFamily="34" charset="0"/>
            </a:endParaRPr>
          </a:p>
        </p:txBody>
      </p:sp>
      <p:sp>
        <p:nvSpPr>
          <p:cNvPr id="16389" name="Rectangle 5"/>
          <p:cNvSpPr>
            <a:spLocks noChangeArrowheads="1"/>
          </p:cNvSpPr>
          <p:nvPr/>
        </p:nvSpPr>
        <p:spPr bwMode="auto">
          <a:xfrm>
            <a:off x="3048001" y="6248401"/>
            <a:ext cx="66135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t>http://www.fatfreekitchen.com/soluble-fiber-foods-list.html</a:t>
            </a:r>
          </a:p>
        </p:txBody>
      </p:sp>
      <p:pic>
        <p:nvPicPr>
          <p:cNvPr id="1639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4763" y="4729316"/>
            <a:ext cx="1156237" cy="1306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40645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0BBA1-9745-4EA2-B062-A1FE91AE445B}"/>
              </a:ext>
            </a:extLst>
          </p:cNvPr>
          <p:cNvSpPr>
            <a:spLocks noGrp="1"/>
          </p:cNvSpPr>
          <p:nvPr>
            <p:ph type="title"/>
          </p:nvPr>
        </p:nvSpPr>
        <p:spPr>
          <a:xfrm>
            <a:off x="1820961" y="365126"/>
            <a:ext cx="9668033" cy="1023564"/>
          </a:xfrm>
        </p:spPr>
        <p:txBody>
          <a:bodyPr>
            <a:normAutofit fontScale="90000"/>
          </a:bodyPr>
          <a:lstStyle/>
          <a:p>
            <a:r>
              <a:rPr lang="en-US" b="1" dirty="0">
                <a:latin typeface="+mn-lt"/>
              </a:rPr>
              <a:t>Have foods containing long-chain omega-3 fatty acids </a:t>
            </a:r>
            <a:r>
              <a:rPr lang="en-US" altLang="en-US" b="1" dirty="0">
                <a:latin typeface="+mn-lt"/>
              </a:rPr>
              <a:t>2-3 times a week</a:t>
            </a:r>
            <a:endParaRPr lang="en-US" b="1" dirty="0">
              <a:latin typeface="+mn-lt"/>
            </a:endParaRPr>
          </a:p>
        </p:txBody>
      </p:sp>
      <p:sp>
        <p:nvSpPr>
          <p:cNvPr id="3" name="Content Placeholder 2"/>
          <p:cNvSpPr>
            <a:spLocks noGrp="1"/>
          </p:cNvSpPr>
          <p:nvPr>
            <p:ph idx="1"/>
          </p:nvPr>
        </p:nvSpPr>
        <p:spPr>
          <a:xfrm>
            <a:off x="838200" y="1577446"/>
            <a:ext cx="10515600" cy="4599517"/>
          </a:xfrm>
        </p:spPr>
        <p:txBody>
          <a:bodyPr>
            <a:normAutofit/>
          </a:bodyPr>
          <a:lstStyle/>
          <a:p>
            <a:r>
              <a:rPr lang="en-US" altLang="en-US" sz="4400" dirty="0"/>
              <a:t>…. Fish is “best” source … </a:t>
            </a:r>
            <a:endParaRPr lang="en-US" sz="4400" dirty="0"/>
          </a:p>
          <a:p>
            <a:pPr marL="0" indent="0">
              <a:buNone/>
            </a:pPr>
            <a:r>
              <a:rPr lang="en-US" altLang="en-US" sz="4400" dirty="0"/>
              <a:t>	      ALA  alpha-linolenic acid (C18:3)</a:t>
            </a:r>
          </a:p>
          <a:p>
            <a:pPr>
              <a:lnSpc>
                <a:spcPct val="90000"/>
              </a:lnSpc>
              <a:buNone/>
            </a:pPr>
            <a:r>
              <a:rPr lang="en-US" altLang="en-US" sz="4400" dirty="0"/>
              <a:t>		      EPA  </a:t>
            </a:r>
            <a:r>
              <a:rPr lang="en-US" altLang="en-US" sz="4400" dirty="0" err="1"/>
              <a:t>eicosapentaenoic</a:t>
            </a:r>
            <a:r>
              <a:rPr lang="en-US" altLang="en-US" sz="4400" dirty="0"/>
              <a:t> acid (C20:5)</a:t>
            </a:r>
          </a:p>
          <a:p>
            <a:pPr>
              <a:lnSpc>
                <a:spcPct val="90000"/>
              </a:lnSpc>
              <a:buNone/>
            </a:pPr>
            <a:r>
              <a:rPr lang="en-US" altLang="en-US" sz="4400" dirty="0"/>
              <a:t>		      DHA docosahexaenoic acid (C22:6)</a:t>
            </a:r>
          </a:p>
          <a:p>
            <a:pPr>
              <a:lnSpc>
                <a:spcPct val="90000"/>
              </a:lnSpc>
            </a:pPr>
            <a:r>
              <a:rPr lang="en-US" altLang="en-US" sz="4400" dirty="0"/>
              <a:t>From: 	fish liver oils &amp; </a:t>
            </a:r>
            <a:r>
              <a:rPr lang="en-US" altLang="en-US" sz="4000" b="1" i="1" dirty="0">
                <a:solidFill>
                  <a:srgbClr val="00B050"/>
                </a:solidFill>
              </a:rPr>
              <a:t>poultry fed fish meal</a:t>
            </a:r>
          </a:p>
          <a:p>
            <a:endParaRPr lang="en-US" dirty="0"/>
          </a:p>
        </p:txBody>
      </p:sp>
      <p:pic>
        <p:nvPicPr>
          <p:cNvPr id="109572" name="Picture 4" descr="al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65204" y="3256033"/>
            <a:ext cx="1049350" cy="55615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al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65204" y="3877204"/>
            <a:ext cx="1049350" cy="55615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3314700" y="6477001"/>
            <a:ext cx="5257800" cy="307777"/>
          </a:xfrm>
          <a:prstGeom prst="rect">
            <a:avLst/>
          </a:prstGeom>
        </p:spPr>
        <p:txBody>
          <a:bodyPr wrap="square">
            <a:spAutoFit/>
          </a:bodyPr>
          <a:lstStyle/>
          <a:p>
            <a:r>
              <a:rPr lang="en-US" sz="1400" dirty="0"/>
              <a:t>http://www.pcrm.org/health/health-topics/essential-fatty-acids</a:t>
            </a:r>
          </a:p>
        </p:txBody>
      </p:sp>
      <p:pic>
        <p:nvPicPr>
          <p:cNvPr id="8" name="Picture 4" descr="Purslane (Portulaca Oleracea) An Edible and Nutritious Plant">
            <a:extLst>
              <a:ext uri="{FF2B5EF4-FFF2-40B4-BE49-F238E27FC236}">
                <a16:creationId xmlns:a16="http://schemas.microsoft.com/office/drawing/2014/main" id="{85C44713-6F8C-49A2-AE05-BA871E5D2F5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044" t="4579" r="54670" b="51445"/>
          <a:stretch/>
        </p:blipFill>
        <p:spPr bwMode="auto">
          <a:xfrm>
            <a:off x="1303030" y="2298384"/>
            <a:ext cx="901700" cy="838514"/>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FB374147-A657-430A-9A33-F0742021CD63}"/>
              </a:ext>
            </a:extLst>
          </p:cNvPr>
          <p:cNvSpPr/>
          <p:nvPr/>
        </p:nvSpPr>
        <p:spPr>
          <a:xfrm>
            <a:off x="785100" y="465754"/>
            <a:ext cx="1035861" cy="707886"/>
          </a:xfrm>
          <a:prstGeom prst="rect">
            <a:avLst/>
          </a:prstGeom>
        </p:spPr>
        <p:txBody>
          <a:bodyPr wrap="none">
            <a:spAutoFit/>
          </a:bodyPr>
          <a:lstStyle/>
          <a:p>
            <a:r>
              <a:rPr lang="en-US" sz="4000" dirty="0">
                <a:solidFill>
                  <a:srgbClr val="C00000"/>
                </a:solidFill>
                <a:latin typeface="Arial Black" panose="020B0A04020102020204" pitchFamily="34" charset="0"/>
              </a:rPr>
              <a:t># 4</a:t>
            </a:r>
          </a:p>
        </p:txBody>
      </p:sp>
    </p:spTree>
    <p:extLst>
      <p:ext uri="{BB962C8B-B14F-4D97-AF65-F5344CB8AC3E}">
        <p14:creationId xmlns:p14="http://schemas.microsoft.com/office/powerpoint/2010/main" val="11297303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061F888-F8DC-42FF-8733-73FACA52C42D}"/>
              </a:ext>
            </a:extLst>
          </p:cNvPr>
          <p:cNvSpPr>
            <a:spLocks noGrp="1"/>
          </p:cNvSpPr>
          <p:nvPr>
            <p:ph type="title"/>
          </p:nvPr>
        </p:nvSpPr>
        <p:spPr>
          <a:xfrm>
            <a:off x="838200" y="668338"/>
            <a:ext cx="10515600" cy="1858964"/>
          </a:xfrm>
        </p:spPr>
        <p:txBody>
          <a:bodyPr>
            <a:normAutofit fontScale="90000"/>
          </a:bodyPr>
          <a:lstStyle/>
          <a:p>
            <a:r>
              <a:rPr lang="en-US" b="1" dirty="0">
                <a:solidFill>
                  <a:srgbClr val="7030A0"/>
                </a:solidFill>
              </a:rPr>
              <a:t>5 Targets for Good Nutritional Choices </a:t>
            </a:r>
            <a:r>
              <a:rPr lang="en-US" b="1" dirty="0"/>
              <a:t>… a compilation of recommendations from various health agencies</a:t>
            </a:r>
            <a:br>
              <a:rPr lang="en-US" b="1" dirty="0"/>
            </a:br>
            <a:endParaRPr lang="en-US" b="1" dirty="0"/>
          </a:p>
        </p:txBody>
      </p:sp>
      <p:sp>
        <p:nvSpPr>
          <p:cNvPr id="6" name="Content Placeholder 5">
            <a:extLst>
              <a:ext uri="{FF2B5EF4-FFF2-40B4-BE49-F238E27FC236}">
                <a16:creationId xmlns:a16="http://schemas.microsoft.com/office/drawing/2014/main" id="{FB107D5F-DF4C-43CA-8638-20644E4230CD}"/>
              </a:ext>
            </a:extLst>
          </p:cNvPr>
          <p:cNvSpPr>
            <a:spLocks noGrp="1"/>
          </p:cNvSpPr>
          <p:nvPr>
            <p:ph idx="1"/>
          </p:nvPr>
        </p:nvSpPr>
        <p:spPr>
          <a:xfrm>
            <a:off x="635000" y="2527301"/>
            <a:ext cx="10515600" cy="3873500"/>
          </a:xfrm>
        </p:spPr>
        <p:txBody>
          <a:bodyPr>
            <a:noAutofit/>
          </a:bodyPr>
          <a:lstStyle/>
          <a:p>
            <a:pPr marL="514350" indent="-514350">
              <a:buFont typeface="+mj-lt"/>
              <a:buAutoNum type="arabicPeriod"/>
            </a:pPr>
            <a:r>
              <a:rPr lang="en-US" sz="4000" dirty="0"/>
              <a:t>Have half your grains whole</a:t>
            </a:r>
          </a:p>
          <a:p>
            <a:pPr marL="514350" indent="-514350">
              <a:buFont typeface="+mj-lt"/>
              <a:buAutoNum type="arabicPeriod"/>
            </a:pPr>
            <a:r>
              <a:rPr lang="en-US" sz="4000" dirty="0"/>
              <a:t>5-a-Day the Color Way</a:t>
            </a:r>
          </a:p>
          <a:p>
            <a:pPr marL="514350" indent="-514350">
              <a:buFont typeface="+mj-lt"/>
              <a:buAutoNum type="arabicPeriod"/>
            </a:pPr>
            <a:r>
              <a:rPr lang="en-US" sz="4000" dirty="0"/>
              <a:t>Eat beans daily</a:t>
            </a:r>
          </a:p>
          <a:p>
            <a:pPr marL="514350" indent="-514350">
              <a:buFont typeface="+mj-lt"/>
              <a:buAutoNum type="arabicPeriod"/>
            </a:pPr>
            <a:r>
              <a:rPr lang="en-US" sz="4000" dirty="0"/>
              <a:t>Include omega-3 fats at least 3 times a week</a:t>
            </a:r>
          </a:p>
          <a:p>
            <a:pPr marL="514350" indent="-514350">
              <a:buFont typeface="+mj-lt"/>
              <a:buAutoNum type="arabicPeriod"/>
            </a:pPr>
            <a:r>
              <a:rPr lang="en-US" sz="4000" dirty="0"/>
              <a:t>Be fussy about fats – monounsaturated &amp; omega 3:6 ratio</a:t>
            </a:r>
          </a:p>
        </p:txBody>
      </p:sp>
    </p:spTree>
    <p:extLst>
      <p:ext uri="{BB962C8B-B14F-4D97-AF65-F5344CB8AC3E}">
        <p14:creationId xmlns:p14="http://schemas.microsoft.com/office/powerpoint/2010/main" val="14772475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3C7D433-FDEC-4194-A391-B3ACB13C458F}"/>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2005781" y="182562"/>
            <a:ext cx="8495071" cy="6492875"/>
          </a:xfrm>
          <a:prstGeom prst="rect">
            <a:avLst/>
          </a:prstGeom>
          <a:noFill/>
          <a:ln>
            <a:noFill/>
          </a:ln>
        </p:spPr>
      </p:pic>
    </p:spTree>
    <p:extLst>
      <p:ext uri="{BB962C8B-B14F-4D97-AF65-F5344CB8AC3E}">
        <p14:creationId xmlns:p14="http://schemas.microsoft.com/office/powerpoint/2010/main" val="2681880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2E13E-6A5B-4ED3-B0EE-35403A67F0CE}"/>
              </a:ext>
            </a:extLst>
          </p:cNvPr>
          <p:cNvSpPr>
            <a:spLocks noGrp="1"/>
          </p:cNvSpPr>
          <p:nvPr>
            <p:ph type="title"/>
          </p:nvPr>
        </p:nvSpPr>
        <p:spPr/>
        <p:txBody>
          <a:bodyPr/>
          <a:lstStyle/>
          <a:p>
            <a:r>
              <a:rPr lang="en-US" dirty="0">
                <a:latin typeface="+mn-lt"/>
              </a:rPr>
              <a:t>From plants … you can kind of forage for …</a:t>
            </a:r>
          </a:p>
        </p:txBody>
      </p:sp>
      <p:pic>
        <p:nvPicPr>
          <p:cNvPr id="4" name="Picture 6" descr="sources-of-omega-3">
            <a:extLst>
              <a:ext uri="{FF2B5EF4-FFF2-40B4-BE49-F238E27FC236}">
                <a16:creationId xmlns:a16="http://schemas.microsoft.com/office/drawing/2014/main" id="{0F56F39B-99C2-495B-8B1E-023150226A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477" y="1468478"/>
            <a:ext cx="11146197" cy="351564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69C34153-6C06-4F09-8804-C69AFFFC4A3A}"/>
              </a:ext>
            </a:extLst>
          </p:cNvPr>
          <p:cNvSpPr/>
          <p:nvPr/>
        </p:nvSpPr>
        <p:spPr>
          <a:xfrm>
            <a:off x="1064559" y="5405200"/>
            <a:ext cx="8826415" cy="984885"/>
          </a:xfrm>
          <a:prstGeom prst="rect">
            <a:avLst/>
          </a:prstGeom>
        </p:spPr>
        <p:txBody>
          <a:bodyPr wrap="square">
            <a:spAutoFit/>
          </a:bodyPr>
          <a:lstStyle/>
          <a:p>
            <a:r>
              <a:rPr lang="en-US" altLang="en-US" sz="4000" dirty="0"/>
              <a:t>canola &amp; soybean oils and </a:t>
            </a:r>
            <a:r>
              <a:rPr lang="en-US" sz="4000" dirty="0"/>
              <a:t>purslane</a:t>
            </a:r>
          </a:p>
          <a:p>
            <a:r>
              <a:rPr lang="en-US" dirty="0"/>
              <a:t>https://ods.od.nih.gov/pubs/usdandb/ALA-Content.pdf</a:t>
            </a:r>
          </a:p>
        </p:txBody>
      </p:sp>
      <p:sp>
        <p:nvSpPr>
          <p:cNvPr id="6" name="Rectangle 5">
            <a:extLst>
              <a:ext uri="{FF2B5EF4-FFF2-40B4-BE49-F238E27FC236}">
                <a16:creationId xmlns:a16="http://schemas.microsoft.com/office/drawing/2014/main" id="{E47BD5DB-5286-43D7-9255-D7FD24A14E41}"/>
              </a:ext>
            </a:extLst>
          </p:cNvPr>
          <p:cNvSpPr/>
          <p:nvPr/>
        </p:nvSpPr>
        <p:spPr>
          <a:xfrm>
            <a:off x="452253" y="236323"/>
            <a:ext cx="1035861" cy="707886"/>
          </a:xfrm>
          <a:prstGeom prst="rect">
            <a:avLst/>
          </a:prstGeom>
        </p:spPr>
        <p:txBody>
          <a:bodyPr wrap="none">
            <a:spAutoFit/>
          </a:bodyPr>
          <a:lstStyle/>
          <a:p>
            <a:r>
              <a:rPr lang="en-US" sz="4000" dirty="0">
                <a:solidFill>
                  <a:srgbClr val="C00000"/>
                </a:solidFill>
                <a:latin typeface="Arial Black" panose="020B0A04020102020204" pitchFamily="34" charset="0"/>
              </a:rPr>
              <a:t># 4</a:t>
            </a:r>
          </a:p>
        </p:txBody>
      </p:sp>
    </p:spTree>
    <p:extLst>
      <p:ext uri="{BB962C8B-B14F-4D97-AF65-F5344CB8AC3E}">
        <p14:creationId xmlns:p14="http://schemas.microsoft.com/office/powerpoint/2010/main" val="10712247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a:extLst>
              <a:ext uri="{FF2B5EF4-FFF2-40B4-BE49-F238E27FC236}">
                <a16:creationId xmlns:a16="http://schemas.microsoft.com/office/drawing/2014/main" id="{76D801AF-781F-416E-9B97-B31BF513C394}"/>
              </a:ext>
            </a:extLst>
          </p:cNvPr>
          <p:cNvSpPr>
            <a:spLocks noGrp="1" noChangeArrowheads="1"/>
          </p:cNvSpPr>
          <p:nvPr>
            <p:ph type="title"/>
          </p:nvPr>
        </p:nvSpPr>
        <p:spPr>
          <a:xfrm>
            <a:off x="1981200" y="274638"/>
            <a:ext cx="8229600" cy="639762"/>
          </a:xfrm>
        </p:spPr>
        <p:txBody>
          <a:bodyPr>
            <a:noAutofit/>
          </a:bodyPr>
          <a:lstStyle/>
          <a:p>
            <a:r>
              <a:rPr lang="en-US" altLang="en-US" dirty="0">
                <a:latin typeface="+mn-lt"/>
              </a:rPr>
              <a:t>Fish</a:t>
            </a:r>
          </a:p>
        </p:txBody>
      </p:sp>
      <p:sp>
        <p:nvSpPr>
          <p:cNvPr id="130051" name="Rectangle 3">
            <a:extLst>
              <a:ext uri="{FF2B5EF4-FFF2-40B4-BE49-F238E27FC236}">
                <a16:creationId xmlns:a16="http://schemas.microsoft.com/office/drawing/2014/main" id="{8D85FB74-17F9-4066-99C1-55A7E35CAEAF}"/>
              </a:ext>
            </a:extLst>
          </p:cNvPr>
          <p:cNvSpPr>
            <a:spLocks noGrp="1" noChangeArrowheads="1"/>
          </p:cNvSpPr>
          <p:nvPr>
            <p:ph type="body" sz="half" idx="1"/>
          </p:nvPr>
        </p:nvSpPr>
        <p:spPr>
          <a:xfrm>
            <a:off x="6983786" y="917523"/>
            <a:ext cx="4807119" cy="2762865"/>
          </a:xfrm>
        </p:spPr>
        <p:txBody>
          <a:bodyPr>
            <a:normAutofit/>
          </a:bodyPr>
          <a:lstStyle/>
          <a:p>
            <a:r>
              <a:rPr lang="en-US" altLang="en-US" sz="3200" dirty="0"/>
              <a:t>Excellent for omega-3 fatty acids</a:t>
            </a:r>
          </a:p>
          <a:p>
            <a:r>
              <a:rPr lang="en-US" altLang="en-US" sz="3200" dirty="0"/>
              <a:t>Excellent protein</a:t>
            </a:r>
          </a:p>
          <a:p>
            <a:r>
              <a:rPr lang="en-US" altLang="en-US" sz="3200" dirty="0"/>
              <a:t>Latest report says benefits out weight dangers …</a:t>
            </a:r>
            <a:r>
              <a:rPr lang="en-US" altLang="en-US" sz="3200" dirty="0">
                <a:sym typeface="Wingdings" panose="05000000000000000000" pitchFamily="2" charset="2"/>
              </a:rPr>
              <a:t>?</a:t>
            </a:r>
          </a:p>
        </p:txBody>
      </p:sp>
      <p:pic>
        <p:nvPicPr>
          <p:cNvPr id="130053" name="Picture 5" descr="Remove skin, cut away fat along the back, cut away dark fatty tissue along sides of fillet, trim off belly fat">
            <a:extLst>
              <a:ext uri="{FF2B5EF4-FFF2-40B4-BE49-F238E27FC236}">
                <a16:creationId xmlns:a16="http://schemas.microsoft.com/office/drawing/2014/main" id="{4F98172A-761B-432B-91B1-C6C8F2C4F0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781" y="1052512"/>
            <a:ext cx="6241005" cy="4595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054" name="Rectangle 6">
            <a:extLst>
              <a:ext uri="{FF2B5EF4-FFF2-40B4-BE49-F238E27FC236}">
                <a16:creationId xmlns:a16="http://schemas.microsoft.com/office/drawing/2014/main" id="{B4361CA6-404C-4589-87D5-4AB6BBAA577F}"/>
              </a:ext>
            </a:extLst>
          </p:cNvPr>
          <p:cNvSpPr>
            <a:spLocks noChangeArrowheads="1"/>
          </p:cNvSpPr>
          <p:nvPr/>
        </p:nvSpPr>
        <p:spPr bwMode="auto">
          <a:xfrm>
            <a:off x="3581400" y="381000"/>
            <a:ext cx="30607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a:latin typeface="Comic Sans MS" panose="030F0702030302020204" pitchFamily="66" charset="0"/>
                <a:cs typeface="Arial" panose="020B0604020202020204" pitchFamily="34" charset="0"/>
              </a:rPr>
              <a:t>http://www.wcs.org/gofish</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81120-1267-420C-8E6C-9A5D0BFF5B0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560B16D-2E8D-482F-8074-AEB8C18833D7}"/>
              </a:ext>
            </a:extLst>
          </p:cNvPr>
          <p:cNvSpPr>
            <a:spLocks noGrp="1"/>
          </p:cNvSpPr>
          <p:nvPr>
            <p:ph idx="1"/>
          </p:nvPr>
        </p:nvSpPr>
        <p:spPr/>
        <p:txBody>
          <a:bodyPr/>
          <a:lstStyle/>
          <a:p>
            <a:endParaRPr lang="en-US"/>
          </a:p>
        </p:txBody>
      </p:sp>
      <p:sp>
        <p:nvSpPr>
          <p:cNvPr id="5" name="Rectangle 4">
            <a:extLst>
              <a:ext uri="{FF2B5EF4-FFF2-40B4-BE49-F238E27FC236}">
                <a16:creationId xmlns:a16="http://schemas.microsoft.com/office/drawing/2014/main" id="{A22D1961-30A5-4069-97A8-12D13460159F}"/>
              </a:ext>
            </a:extLst>
          </p:cNvPr>
          <p:cNvSpPr/>
          <p:nvPr/>
        </p:nvSpPr>
        <p:spPr>
          <a:xfrm>
            <a:off x="2914246" y="6330950"/>
            <a:ext cx="5677708" cy="369332"/>
          </a:xfrm>
          <a:prstGeom prst="rect">
            <a:avLst/>
          </a:prstGeom>
        </p:spPr>
        <p:txBody>
          <a:bodyPr wrap="none">
            <a:spAutoFit/>
          </a:bodyPr>
          <a:lstStyle/>
          <a:p>
            <a:r>
              <a:rPr lang="en-US" dirty="0"/>
              <a:t>https://www.diynatural.com/purslane-portulaca-oleracea/</a:t>
            </a:r>
          </a:p>
        </p:txBody>
      </p:sp>
      <p:pic>
        <p:nvPicPr>
          <p:cNvPr id="6" name="Picture 2" descr="Common Purslane Pusley; Pursley; Little Hogweed; Pigweed | MDC Discover  Nature">
            <a:extLst>
              <a:ext uri="{FF2B5EF4-FFF2-40B4-BE49-F238E27FC236}">
                <a16:creationId xmlns:a16="http://schemas.microsoft.com/office/drawing/2014/main" id="{264F5EC0-1DD7-4C80-A4CD-1D7301FB52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7137" y="1320169"/>
            <a:ext cx="5089661" cy="3958829"/>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Purslane (Portulaca Oleracea) An Edible and Nutritious Plant">
            <a:extLst>
              <a:ext uri="{FF2B5EF4-FFF2-40B4-BE49-F238E27FC236}">
                <a16:creationId xmlns:a16="http://schemas.microsoft.com/office/drawing/2014/main" id="{EB3E8B5E-555D-4F4A-8508-F702B3645E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502" y="465509"/>
            <a:ext cx="7243763" cy="571145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2F1810DE-6559-4FF9-9F4E-E1260B46F590}"/>
              </a:ext>
            </a:extLst>
          </p:cNvPr>
          <p:cNvSpPr/>
          <p:nvPr/>
        </p:nvSpPr>
        <p:spPr>
          <a:xfrm>
            <a:off x="416502" y="465509"/>
            <a:ext cx="1035861" cy="707886"/>
          </a:xfrm>
          <a:prstGeom prst="rect">
            <a:avLst/>
          </a:prstGeom>
        </p:spPr>
        <p:txBody>
          <a:bodyPr wrap="none">
            <a:spAutoFit/>
          </a:bodyPr>
          <a:lstStyle/>
          <a:p>
            <a:r>
              <a:rPr lang="en-US" sz="4000" dirty="0">
                <a:solidFill>
                  <a:srgbClr val="C00000"/>
                </a:solidFill>
                <a:latin typeface="Arial Black" panose="020B0A04020102020204" pitchFamily="34" charset="0"/>
              </a:rPr>
              <a:t># 4</a:t>
            </a:r>
          </a:p>
        </p:txBody>
      </p:sp>
    </p:spTree>
    <p:extLst>
      <p:ext uri="{BB962C8B-B14F-4D97-AF65-F5344CB8AC3E}">
        <p14:creationId xmlns:p14="http://schemas.microsoft.com/office/powerpoint/2010/main" val="22581354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0C255-8A81-4B1F-91CE-2FDCB1489AE8}"/>
              </a:ext>
            </a:extLst>
          </p:cNvPr>
          <p:cNvSpPr>
            <a:spLocks noGrp="1"/>
          </p:cNvSpPr>
          <p:nvPr>
            <p:ph type="title"/>
          </p:nvPr>
        </p:nvSpPr>
        <p:spPr>
          <a:xfrm>
            <a:off x="838200" y="622300"/>
            <a:ext cx="10515600" cy="1325563"/>
          </a:xfrm>
        </p:spPr>
        <p:txBody>
          <a:bodyPr/>
          <a:lstStyle/>
          <a:p>
            <a:r>
              <a:rPr lang="en-US" b="1" dirty="0"/>
              <a:t>Omega-3 fats </a:t>
            </a:r>
            <a:r>
              <a:rPr lang="en-US" dirty="0"/>
              <a:t>	</a:t>
            </a:r>
          </a:p>
        </p:txBody>
      </p:sp>
      <p:sp>
        <p:nvSpPr>
          <p:cNvPr id="3" name="Content Placeholder 2">
            <a:extLst>
              <a:ext uri="{FF2B5EF4-FFF2-40B4-BE49-F238E27FC236}">
                <a16:creationId xmlns:a16="http://schemas.microsoft.com/office/drawing/2014/main" id="{DB07EA10-6FC9-4AC8-84A7-C8608BFD8E64}"/>
              </a:ext>
            </a:extLst>
          </p:cNvPr>
          <p:cNvSpPr>
            <a:spLocks noGrp="1"/>
          </p:cNvSpPr>
          <p:nvPr>
            <p:ph idx="1"/>
          </p:nvPr>
        </p:nvSpPr>
        <p:spPr>
          <a:xfrm>
            <a:off x="6934200" y="1027906"/>
            <a:ext cx="4686300" cy="5207794"/>
          </a:xfrm>
        </p:spPr>
        <p:txBody>
          <a:bodyPr/>
          <a:lstStyle/>
          <a:p>
            <a:r>
              <a:rPr lang="en-US" dirty="0"/>
              <a:t>250–500 mg combined </a:t>
            </a:r>
            <a:r>
              <a:rPr lang="en-US" dirty="0">
                <a:highlight>
                  <a:srgbClr val="FFFF00"/>
                </a:highlight>
              </a:rPr>
              <a:t>EPA</a:t>
            </a:r>
            <a:r>
              <a:rPr lang="en-US" dirty="0"/>
              <a:t> and </a:t>
            </a:r>
            <a:r>
              <a:rPr lang="en-US" dirty="0">
                <a:highlight>
                  <a:srgbClr val="00FF00"/>
                </a:highlight>
              </a:rPr>
              <a:t>DHA</a:t>
            </a:r>
            <a:r>
              <a:rPr lang="en-US" dirty="0"/>
              <a:t> each day for healthy adults</a:t>
            </a:r>
          </a:p>
          <a:p>
            <a:r>
              <a:rPr lang="en-US" dirty="0"/>
              <a:t>salmon, chinook, cooked, dry heat - 3.0 oz = 0.8581 gram or </a:t>
            </a:r>
            <a:r>
              <a:rPr lang="en-US" dirty="0">
                <a:highlight>
                  <a:srgbClr val="FFFF00"/>
                </a:highlight>
              </a:rPr>
              <a:t>800 mg</a:t>
            </a:r>
          </a:p>
          <a:p>
            <a:r>
              <a:rPr lang="en-US" dirty="0"/>
              <a:t>tsp. fat ~ 4-5 grams</a:t>
            </a:r>
          </a:p>
        </p:txBody>
      </p:sp>
      <p:graphicFrame>
        <p:nvGraphicFramePr>
          <p:cNvPr id="4" name="Table 3">
            <a:extLst>
              <a:ext uri="{FF2B5EF4-FFF2-40B4-BE49-F238E27FC236}">
                <a16:creationId xmlns:a16="http://schemas.microsoft.com/office/drawing/2014/main" id="{8A93B04F-59B3-4648-AA81-222FA85CE5D0}"/>
              </a:ext>
            </a:extLst>
          </p:cNvPr>
          <p:cNvGraphicFramePr>
            <a:graphicFrameLocks noGrp="1"/>
          </p:cNvGraphicFramePr>
          <p:nvPr/>
        </p:nvGraphicFramePr>
        <p:xfrm>
          <a:off x="469900" y="1469004"/>
          <a:ext cx="6273800" cy="4653984"/>
        </p:xfrm>
        <a:graphic>
          <a:graphicData uri="http://schemas.openxmlformats.org/drawingml/2006/table">
            <a:tbl>
              <a:tblPr/>
              <a:tblGrid>
                <a:gridCol w="3256022">
                  <a:extLst>
                    <a:ext uri="{9D8B030D-6E8A-4147-A177-3AD203B41FA5}">
                      <a16:colId xmlns:a16="http://schemas.microsoft.com/office/drawing/2014/main" val="4207254080"/>
                    </a:ext>
                  </a:extLst>
                </a:gridCol>
                <a:gridCol w="3017778">
                  <a:extLst>
                    <a:ext uri="{9D8B030D-6E8A-4147-A177-3AD203B41FA5}">
                      <a16:colId xmlns:a16="http://schemas.microsoft.com/office/drawing/2014/main" val="4043609455"/>
                    </a:ext>
                  </a:extLst>
                </a:gridCol>
              </a:tblGrid>
              <a:tr h="362611">
                <a:tc>
                  <a:txBody>
                    <a:bodyPr/>
                    <a:lstStyle/>
                    <a:p>
                      <a:pPr algn="l" fontAlgn="b"/>
                      <a:r>
                        <a:rPr lang="en-US" sz="1800" dirty="0">
                          <a:effectLst/>
                        </a:rPr>
                        <a:t>Life Stage</a:t>
                      </a:r>
                    </a:p>
                  </a:txBody>
                  <a:tcPr marL="90653" marR="90653" marT="45326" marB="45326" anchor="b">
                    <a:lnL>
                      <a:noFill/>
                    </a:lnL>
                    <a:lnR>
                      <a:noFill/>
                    </a:lnR>
                    <a:lnT>
                      <a:noFill/>
                    </a:lnT>
                    <a:lnB w="9525" cap="flat" cmpd="sng" algn="ctr">
                      <a:solidFill>
                        <a:srgbClr val="CCCCCC"/>
                      </a:solidFill>
                      <a:prstDash val="dash"/>
                      <a:round/>
                      <a:headEnd type="none" w="med" len="med"/>
                      <a:tailEnd type="none" w="med" len="med"/>
                    </a:lnB>
                  </a:tcPr>
                </a:tc>
                <a:tc>
                  <a:txBody>
                    <a:bodyPr/>
                    <a:lstStyle/>
                    <a:p>
                      <a:pPr algn="l" fontAlgn="b"/>
                      <a:r>
                        <a:rPr lang="en-US" sz="1800" dirty="0">
                          <a:effectLst/>
                        </a:rPr>
                        <a:t>Recommended Amount of </a:t>
                      </a:r>
                      <a:r>
                        <a:rPr lang="en-US" sz="1800" dirty="0">
                          <a:effectLst/>
                          <a:highlight>
                            <a:srgbClr val="FF0000"/>
                          </a:highlight>
                        </a:rPr>
                        <a:t>ALA</a:t>
                      </a:r>
                    </a:p>
                  </a:txBody>
                  <a:tcPr marL="75544" marR="90653" marT="45326" marB="45326" anchor="b">
                    <a:lnL>
                      <a:noFill/>
                    </a:lnL>
                    <a:lnR>
                      <a:noFill/>
                    </a:lnR>
                    <a:lnT>
                      <a:noFill/>
                    </a:lnT>
                    <a:lnB w="9525" cap="flat" cmpd="sng" algn="ctr">
                      <a:solidFill>
                        <a:srgbClr val="CCCCCC"/>
                      </a:solidFill>
                      <a:prstDash val="dash"/>
                      <a:round/>
                      <a:headEnd type="none" w="med" len="med"/>
                      <a:tailEnd type="none" w="med" len="med"/>
                    </a:lnB>
                  </a:tcPr>
                </a:tc>
                <a:extLst>
                  <a:ext uri="{0D108BD9-81ED-4DB2-BD59-A6C34878D82A}">
                    <a16:rowId xmlns:a16="http://schemas.microsoft.com/office/drawing/2014/main" val="1730577001"/>
                  </a:ext>
                </a:extLst>
              </a:tr>
              <a:tr h="362611">
                <a:tc>
                  <a:txBody>
                    <a:bodyPr/>
                    <a:lstStyle/>
                    <a:p>
                      <a:pPr fontAlgn="t"/>
                      <a:r>
                        <a:rPr lang="en-US" sz="1800" dirty="0">
                          <a:effectLst/>
                        </a:rPr>
                        <a:t>Birth to 12 months*</a:t>
                      </a:r>
                    </a:p>
                  </a:txBody>
                  <a:tcPr marL="90653" marR="90653" marT="45326" marB="45326">
                    <a:lnL>
                      <a:noFill/>
                    </a:lnL>
                    <a:lnR>
                      <a:noFill/>
                    </a:lnR>
                    <a:lnT w="9525" cap="flat" cmpd="sng" algn="ctr">
                      <a:solidFill>
                        <a:srgbClr val="CCCCCC"/>
                      </a:solidFill>
                      <a:prstDash val="dash"/>
                      <a:round/>
                      <a:headEnd type="none" w="med" len="med"/>
                      <a:tailEnd type="none" w="med" len="med"/>
                    </a:lnT>
                    <a:lnB w="9525" cap="flat" cmpd="sng" algn="ctr">
                      <a:solidFill>
                        <a:srgbClr val="6C276A"/>
                      </a:solidFill>
                      <a:prstDash val="dash"/>
                      <a:round/>
                      <a:headEnd type="none" w="med" len="med"/>
                      <a:tailEnd type="none" w="med" len="med"/>
                    </a:lnB>
                    <a:solidFill>
                      <a:srgbClr val="EAEAEA"/>
                    </a:solidFill>
                  </a:tcPr>
                </a:tc>
                <a:tc>
                  <a:txBody>
                    <a:bodyPr/>
                    <a:lstStyle/>
                    <a:p>
                      <a:pPr algn="r" fontAlgn="t"/>
                      <a:r>
                        <a:rPr lang="en-US" sz="1800">
                          <a:effectLst/>
                        </a:rPr>
                        <a:t>0.5 g</a:t>
                      </a:r>
                    </a:p>
                  </a:txBody>
                  <a:tcPr marL="75544" marR="90653" marT="45326" marB="45326">
                    <a:lnL>
                      <a:noFill/>
                    </a:lnL>
                    <a:lnR>
                      <a:noFill/>
                    </a:lnR>
                    <a:lnT w="9525" cap="flat" cmpd="sng" algn="ctr">
                      <a:solidFill>
                        <a:srgbClr val="CCCCCC"/>
                      </a:solidFill>
                      <a:prstDash val="dash"/>
                      <a:round/>
                      <a:headEnd type="none" w="med" len="med"/>
                      <a:tailEnd type="none" w="med" len="med"/>
                    </a:lnT>
                    <a:lnB w="9525" cap="flat" cmpd="sng" algn="ctr">
                      <a:solidFill>
                        <a:srgbClr val="6C276A"/>
                      </a:solidFill>
                      <a:prstDash val="dash"/>
                      <a:round/>
                      <a:headEnd type="none" w="med" len="med"/>
                      <a:tailEnd type="none" w="med" len="med"/>
                    </a:lnB>
                    <a:solidFill>
                      <a:srgbClr val="EAEAEA"/>
                    </a:solidFill>
                  </a:tcPr>
                </a:tc>
                <a:extLst>
                  <a:ext uri="{0D108BD9-81ED-4DB2-BD59-A6C34878D82A}">
                    <a16:rowId xmlns:a16="http://schemas.microsoft.com/office/drawing/2014/main" val="493400023"/>
                  </a:ext>
                </a:extLst>
              </a:tr>
              <a:tr h="362611">
                <a:tc>
                  <a:txBody>
                    <a:bodyPr/>
                    <a:lstStyle/>
                    <a:p>
                      <a:pPr fontAlgn="t"/>
                      <a:r>
                        <a:rPr lang="en-US" sz="1800">
                          <a:effectLst/>
                        </a:rPr>
                        <a:t>Children 1–3 years</a:t>
                      </a:r>
                    </a:p>
                  </a:txBody>
                  <a:tcPr marL="90653" marR="90653" marT="45326" marB="45326">
                    <a:lnL>
                      <a:noFill/>
                    </a:lnL>
                    <a:lnR>
                      <a:noFill/>
                    </a:lnR>
                    <a:lnT w="9525" cap="flat" cmpd="sng" algn="ctr">
                      <a:solidFill>
                        <a:srgbClr val="6C276A"/>
                      </a:solidFill>
                      <a:prstDash val="dash"/>
                      <a:round/>
                      <a:headEnd type="none" w="med" len="med"/>
                      <a:tailEnd type="none" w="med" len="med"/>
                    </a:lnT>
                    <a:lnB w="9525" cap="flat" cmpd="sng" algn="ctr">
                      <a:solidFill>
                        <a:srgbClr val="6C276A"/>
                      </a:solidFill>
                      <a:prstDash val="dash"/>
                      <a:round/>
                      <a:headEnd type="none" w="med" len="med"/>
                      <a:tailEnd type="none" w="med" len="med"/>
                    </a:lnB>
                  </a:tcPr>
                </a:tc>
                <a:tc>
                  <a:txBody>
                    <a:bodyPr/>
                    <a:lstStyle/>
                    <a:p>
                      <a:pPr algn="r" fontAlgn="t"/>
                      <a:r>
                        <a:rPr lang="en-US" sz="1800">
                          <a:effectLst/>
                        </a:rPr>
                        <a:t>0.7 g</a:t>
                      </a:r>
                    </a:p>
                  </a:txBody>
                  <a:tcPr marL="75544" marR="90653" marT="45326" marB="45326">
                    <a:lnL>
                      <a:noFill/>
                    </a:lnL>
                    <a:lnR>
                      <a:noFill/>
                    </a:lnR>
                    <a:lnT w="9525" cap="flat" cmpd="sng" algn="ctr">
                      <a:solidFill>
                        <a:srgbClr val="6C276A"/>
                      </a:solidFill>
                      <a:prstDash val="dash"/>
                      <a:round/>
                      <a:headEnd type="none" w="med" len="med"/>
                      <a:tailEnd type="none" w="med" len="med"/>
                    </a:lnT>
                    <a:lnB w="9525" cap="flat" cmpd="sng" algn="ctr">
                      <a:solidFill>
                        <a:srgbClr val="6C276A"/>
                      </a:solidFill>
                      <a:prstDash val="dash"/>
                      <a:round/>
                      <a:headEnd type="none" w="med" len="med"/>
                      <a:tailEnd type="none" w="med" len="med"/>
                    </a:lnB>
                  </a:tcPr>
                </a:tc>
                <a:extLst>
                  <a:ext uri="{0D108BD9-81ED-4DB2-BD59-A6C34878D82A}">
                    <a16:rowId xmlns:a16="http://schemas.microsoft.com/office/drawing/2014/main" val="3641433149"/>
                  </a:ext>
                </a:extLst>
              </a:tr>
              <a:tr h="362611">
                <a:tc>
                  <a:txBody>
                    <a:bodyPr/>
                    <a:lstStyle/>
                    <a:p>
                      <a:pPr fontAlgn="t"/>
                      <a:r>
                        <a:rPr lang="en-US" sz="1800">
                          <a:effectLst/>
                        </a:rPr>
                        <a:t>Children 4–8 years</a:t>
                      </a:r>
                    </a:p>
                  </a:txBody>
                  <a:tcPr marL="90653" marR="90653" marT="45326" marB="45326">
                    <a:lnL>
                      <a:noFill/>
                    </a:lnL>
                    <a:lnR>
                      <a:noFill/>
                    </a:lnR>
                    <a:lnT w="9525" cap="flat" cmpd="sng" algn="ctr">
                      <a:solidFill>
                        <a:srgbClr val="6C276A"/>
                      </a:solidFill>
                      <a:prstDash val="dash"/>
                      <a:round/>
                      <a:headEnd type="none" w="med" len="med"/>
                      <a:tailEnd type="none" w="med" len="med"/>
                    </a:lnT>
                    <a:lnB w="9525" cap="flat" cmpd="sng" algn="ctr">
                      <a:solidFill>
                        <a:srgbClr val="6C276A"/>
                      </a:solidFill>
                      <a:prstDash val="dash"/>
                      <a:round/>
                      <a:headEnd type="none" w="med" len="med"/>
                      <a:tailEnd type="none" w="med" len="med"/>
                    </a:lnB>
                    <a:solidFill>
                      <a:srgbClr val="EAEAEA"/>
                    </a:solidFill>
                  </a:tcPr>
                </a:tc>
                <a:tc>
                  <a:txBody>
                    <a:bodyPr/>
                    <a:lstStyle/>
                    <a:p>
                      <a:pPr algn="r" fontAlgn="t"/>
                      <a:r>
                        <a:rPr lang="en-US" sz="1800">
                          <a:effectLst/>
                        </a:rPr>
                        <a:t>0.9 g</a:t>
                      </a:r>
                    </a:p>
                  </a:txBody>
                  <a:tcPr marL="75544" marR="90653" marT="45326" marB="45326">
                    <a:lnL>
                      <a:noFill/>
                    </a:lnL>
                    <a:lnR>
                      <a:noFill/>
                    </a:lnR>
                    <a:lnT w="9525" cap="flat" cmpd="sng" algn="ctr">
                      <a:solidFill>
                        <a:srgbClr val="6C276A"/>
                      </a:solidFill>
                      <a:prstDash val="dash"/>
                      <a:round/>
                      <a:headEnd type="none" w="med" len="med"/>
                      <a:tailEnd type="none" w="med" len="med"/>
                    </a:lnT>
                    <a:lnB w="9525" cap="flat" cmpd="sng" algn="ctr">
                      <a:solidFill>
                        <a:srgbClr val="6C276A"/>
                      </a:solidFill>
                      <a:prstDash val="dash"/>
                      <a:round/>
                      <a:headEnd type="none" w="med" len="med"/>
                      <a:tailEnd type="none" w="med" len="med"/>
                    </a:lnB>
                    <a:solidFill>
                      <a:srgbClr val="EAEAEA"/>
                    </a:solidFill>
                  </a:tcPr>
                </a:tc>
                <a:extLst>
                  <a:ext uri="{0D108BD9-81ED-4DB2-BD59-A6C34878D82A}">
                    <a16:rowId xmlns:a16="http://schemas.microsoft.com/office/drawing/2014/main" val="967173591"/>
                  </a:ext>
                </a:extLst>
              </a:tr>
              <a:tr h="362611">
                <a:tc>
                  <a:txBody>
                    <a:bodyPr/>
                    <a:lstStyle/>
                    <a:p>
                      <a:pPr fontAlgn="t"/>
                      <a:r>
                        <a:rPr lang="en-US" sz="1800">
                          <a:effectLst/>
                        </a:rPr>
                        <a:t>Boys 9–13 years</a:t>
                      </a:r>
                    </a:p>
                  </a:txBody>
                  <a:tcPr marL="90653" marR="90653" marT="45326" marB="45326">
                    <a:lnL>
                      <a:noFill/>
                    </a:lnL>
                    <a:lnR>
                      <a:noFill/>
                    </a:lnR>
                    <a:lnT w="9525" cap="flat" cmpd="sng" algn="ctr">
                      <a:solidFill>
                        <a:srgbClr val="6C276A"/>
                      </a:solidFill>
                      <a:prstDash val="dash"/>
                      <a:round/>
                      <a:headEnd type="none" w="med" len="med"/>
                      <a:tailEnd type="none" w="med" len="med"/>
                    </a:lnT>
                    <a:lnB w="9525" cap="flat" cmpd="sng" algn="ctr">
                      <a:solidFill>
                        <a:srgbClr val="6C276A"/>
                      </a:solidFill>
                      <a:prstDash val="dash"/>
                      <a:round/>
                      <a:headEnd type="none" w="med" len="med"/>
                      <a:tailEnd type="none" w="med" len="med"/>
                    </a:lnB>
                  </a:tcPr>
                </a:tc>
                <a:tc>
                  <a:txBody>
                    <a:bodyPr/>
                    <a:lstStyle/>
                    <a:p>
                      <a:pPr algn="r" fontAlgn="t"/>
                      <a:r>
                        <a:rPr lang="en-US" sz="1800">
                          <a:effectLst/>
                        </a:rPr>
                        <a:t>1.2 g</a:t>
                      </a:r>
                    </a:p>
                  </a:txBody>
                  <a:tcPr marL="75544" marR="90653" marT="45326" marB="45326">
                    <a:lnL>
                      <a:noFill/>
                    </a:lnL>
                    <a:lnR>
                      <a:noFill/>
                    </a:lnR>
                    <a:lnT w="9525" cap="flat" cmpd="sng" algn="ctr">
                      <a:solidFill>
                        <a:srgbClr val="6C276A"/>
                      </a:solidFill>
                      <a:prstDash val="dash"/>
                      <a:round/>
                      <a:headEnd type="none" w="med" len="med"/>
                      <a:tailEnd type="none" w="med" len="med"/>
                    </a:lnT>
                    <a:lnB w="9525" cap="flat" cmpd="sng" algn="ctr">
                      <a:solidFill>
                        <a:srgbClr val="6C276A"/>
                      </a:solidFill>
                      <a:prstDash val="dash"/>
                      <a:round/>
                      <a:headEnd type="none" w="med" len="med"/>
                      <a:tailEnd type="none" w="med" len="med"/>
                    </a:lnB>
                  </a:tcPr>
                </a:tc>
                <a:extLst>
                  <a:ext uri="{0D108BD9-81ED-4DB2-BD59-A6C34878D82A}">
                    <a16:rowId xmlns:a16="http://schemas.microsoft.com/office/drawing/2014/main" val="4188448204"/>
                  </a:ext>
                </a:extLst>
              </a:tr>
              <a:tr h="362611">
                <a:tc>
                  <a:txBody>
                    <a:bodyPr/>
                    <a:lstStyle/>
                    <a:p>
                      <a:pPr fontAlgn="t"/>
                      <a:r>
                        <a:rPr lang="en-US" sz="1800" dirty="0">
                          <a:effectLst/>
                        </a:rPr>
                        <a:t>Girls 9–13 years</a:t>
                      </a:r>
                    </a:p>
                  </a:txBody>
                  <a:tcPr marL="90653" marR="90653" marT="45326" marB="45326">
                    <a:lnL>
                      <a:noFill/>
                    </a:lnL>
                    <a:lnR>
                      <a:noFill/>
                    </a:lnR>
                    <a:lnT w="9525" cap="flat" cmpd="sng" algn="ctr">
                      <a:solidFill>
                        <a:srgbClr val="6C276A"/>
                      </a:solidFill>
                      <a:prstDash val="dash"/>
                      <a:round/>
                      <a:headEnd type="none" w="med" len="med"/>
                      <a:tailEnd type="none" w="med" len="med"/>
                    </a:lnT>
                    <a:lnB w="9525" cap="flat" cmpd="sng" algn="ctr">
                      <a:solidFill>
                        <a:srgbClr val="6C276A"/>
                      </a:solidFill>
                      <a:prstDash val="dash"/>
                      <a:round/>
                      <a:headEnd type="none" w="med" len="med"/>
                      <a:tailEnd type="none" w="med" len="med"/>
                    </a:lnB>
                    <a:solidFill>
                      <a:srgbClr val="EAEAEA"/>
                    </a:solidFill>
                  </a:tcPr>
                </a:tc>
                <a:tc>
                  <a:txBody>
                    <a:bodyPr/>
                    <a:lstStyle/>
                    <a:p>
                      <a:pPr algn="r" fontAlgn="t"/>
                      <a:r>
                        <a:rPr lang="en-US" sz="1800">
                          <a:effectLst/>
                        </a:rPr>
                        <a:t>1.0 g</a:t>
                      </a:r>
                    </a:p>
                  </a:txBody>
                  <a:tcPr marL="75544" marR="90653" marT="45326" marB="45326">
                    <a:lnL>
                      <a:noFill/>
                    </a:lnL>
                    <a:lnR>
                      <a:noFill/>
                    </a:lnR>
                    <a:lnT w="9525" cap="flat" cmpd="sng" algn="ctr">
                      <a:solidFill>
                        <a:srgbClr val="6C276A"/>
                      </a:solidFill>
                      <a:prstDash val="dash"/>
                      <a:round/>
                      <a:headEnd type="none" w="med" len="med"/>
                      <a:tailEnd type="none" w="med" len="med"/>
                    </a:lnT>
                    <a:lnB w="9525" cap="flat" cmpd="sng" algn="ctr">
                      <a:solidFill>
                        <a:srgbClr val="6C276A"/>
                      </a:solidFill>
                      <a:prstDash val="dash"/>
                      <a:round/>
                      <a:headEnd type="none" w="med" len="med"/>
                      <a:tailEnd type="none" w="med" len="med"/>
                    </a:lnB>
                    <a:solidFill>
                      <a:srgbClr val="EAEAEA"/>
                    </a:solidFill>
                  </a:tcPr>
                </a:tc>
                <a:extLst>
                  <a:ext uri="{0D108BD9-81ED-4DB2-BD59-A6C34878D82A}">
                    <a16:rowId xmlns:a16="http://schemas.microsoft.com/office/drawing/2014/main" val="1110907176"/>
                  </a:ext>
                </a:extLst>
              </a:tr>
              <a:tr h="362611">
                <a:tc>
                  <a:txBody>
                    <a:bodyPr/>
                    <a:lstStyle/>
                    <a:p>
                      <a:pPr fontAlgn="t"/>
                      <a:r>
                        <a:rPr lang="en-US" sz="1800">
                          <a:effectLst/>
                        </a:rPr>
                        <a:t>Teen boys 14–18 years</a:t>
                      </a:r>
                    </a:p>
                  </a:txBody>
                  <a:tcPr marL="90653" marR="90653" marT="45326" marB="45326">
                    <a:lnL>
                      <a:noFill/>
                    </a:lnL>
                    <a:lnR>
                      <a:noFill/>
                    </a:lnR>
                    <a:lnT w="9525" cap="flat" cmpd="sng" algn="ctr">
                      <a:solidFill>
                        <a:srgbClr val="6C276A"/>
                      </a:solidFill>
                      <a:prstDash val="dash"/>
                      <a:round/>
                      <a:headEnd type="none" w="med" len="med"/>
                      <a:tailEnd type="none" w="med" len="med"/>
                    </a:lnT>
                    <a:lnB w="9525" cap="flat" cmpd="sng" algn="ctr">
                      <a:solidFill>
                        <a:srgbClr val="6C276A"/>
                      </a:solidFill>
                      <a:prstDash val="dash"/>
                      <a:round/>
                      <a:headEnd type="none" w="med" len="med"/>
                      <a:tailEnd type="none" w="med" len="med"/>
                    </a:lnB>
                  </a:tcPr>
                </a:tc>
                <a:tc>
                  <a:txBody>
                    <a:bodyPr/>
                    <a:lstStyle/>
                    <a:p>
                      <a:pPr algn="r" fontAlgn="t"/>
                      <a:r>
                        <a:rPr lang="en-US" sz="1800">
                          <a:effectLst/>
                        </a:rPr>
                        <a:t>1.6 g</a:t>
                      </a:r>
                    </a:p>
                  </a:txBody>
                  <a:tcPr marL="75544" marR="90653" marT="45326" marB="45326">
                    <a:lnL>
                      <a:noFill/>
                    </a:lnL>
                    <a:lnR>
                      <a:noFill/>
                    </a:lnR>
                    <a:lnT w="9525" cap="flat" cmpd="sng" algn="ctr">
                      <a:solidFill>
                        <a:srgbClr val="6C276A"/>
                      </a:solidFill>
                      <a:prstDash val="dash"/>
                      <a:round/>
                      <a:headEnd type="none" w="med" len="med"/>
                      <a:tailEnd type="none" w="med" len="med"/>
                    </a:lnT>
                    <a:lnB w="9525" cap="flat" cmpd="sng" algn="ctr">
                      <a:solidFill>
                        <a:srgbClr val="6C276A"/>
                      </a:solidFill>
                      <a:prstDash val="dash"/>
                      <a:round/>
                      <a:headEnd type="none" w="med" len="med"/>
                      <a:tailEnd type="none" w="med" len="med"/>
                    </a:lnB>
                  </a:tcPr>
                </a:tc>
                <a:extLst>
                  <a:ext uri="{0D108BD9-81ED-4DB2-BD59-A6C34878D82A}">
                    <a16:rowId xmlns:a16="http://schemas.microsoft.com/office/drawing/2014/main" val="3094582189"/>
                  </a:ext>
                </a:extLst>
              </a:tr>
              <a:tr h="362611">
                <a:tc>
                  <a:txBody>
                    <a:bodyPr/>
                    <a:lstStyle/>
                    <a:p>
                      <a:pPr fontAlgn="t"/>
                      <a:r>
                        <a:rPr lang="en-US" sz="1800">
                          <a:effectLst/>
                        </a:rPr>
                        <a:t>Teen girls 14–18 years</a:t>
                      </a:r>
                    </a:p>
                  </a:txBody>
                  <a:tcPr marL="90653" marR="90653" marT="45326" marB="45326">
                    <a:lnL>
                      <a:noFill/>
                    </a:lnL>
                    <a:lnR>
                      <a:noFill/>
                    </a:lnR>
                    <a:lnT w="9525" cap="flat" cmpd="sng" algn="ctr">
                      <a:solidFill>
                        <a:srgbClr val="6C276A"/>
                      </a:solidFill>
                      <a:prstDash val="dash"/>
                      <a:round/>
                      <a:headEnd type="none" w="med" len="med"/>
                      <a:tailEnd type="none" w="med" len="med"/>
                    </a:lnT>
                    <a:lnB w="9525" cap="flat" cmpd="sng" algn="ctr">
                      <a:solidFill>
                        <a:srgbClr val="6C276A"/>
                      </a:solidFill>
                      <a:prstDash val="dash"/>
                      <a:round/>
                      <a:headEnd type="none" w="med" len="med"/>
                      <a:tailEnd type="none" w="med" len="med"/>
                    </a:lnB>
                    <a:solidFill>
                      <a:srgbClr val="EAEAEA"/>
                    </a:solidFill>
                  </a:tcPr>
                </a:tc>
                <a:tc>
                  <a:txBody>
                    <a:bodyPr/>
                    <a:lstStyle/>
                    <a:p>
                      <a:pPr algn="r" fontAlgn="t"/>
                      <a:r>
                        <a:rPr lang="en-US" sz="1800">
                          <a:effectLst/>
                        </a:rPr>
                        <a:t>1.1 g</a:t>
                      </a:r>
                    </a:p>
                  </a:txBody>
                  <a:tcPr marL="75544" marR="90653" marT="45326" marB="45326">
                    <a:lnL>
                      <a:noFill/>
                    </a:lnL>
                    <a:lnR>
                      <a:noFill/>
                    </a:lnR>
                    <a:lnT w="9525" cap="flat" cmpd="sng" algn="ctr">
                      <a:solidFill>
                        <a:srgbClr val="6C276A"/>
                      </a:solidFill>
                      <a:prstDash val="dash"/>
                      <a:round/>
                      <a:headEnd type="none" w="med" len="med"/>
                      <a:tailEnd type="none" w="med" len="med"/>
                    </a:lnT>
                    <a:lnB w="9525" cap="flat" cmpd="sng" algn="ctr">
                      <a:solidFill>
                        <a:srgbClr val="6C276A"/>
                      </a:solidFill>
                      <a:prstDash val="dash"/>
                      <a:round/>
                      <a:headEnd type="none" w="med" len="med"/>
                      <a:tailEnd type="none" w="med" len="med"/>
                    </a:lnB>
                    <a:solidFill>
                      <a:srgbClr val="EAEAEA"/>
                    </a:solidFill>
                  </a:tcPr>
                </a:tc>
                <a:extLst>
                  <a:ext uri="{0D108BD9-81ED-4DB2-BD59-A6C34878D82A}">
                    <a16:rowId xmlns:a16="http://schemas.microsoft.com/office/drawing/2014/main" val="2143223297"/>
                  </a:ext>
                </a:extLst>
              </a:tr>
              <a:tr h="362611">
                <a:tc>
                  <a:txBody>
                    <a:bodyPr/>
                    <a:lstStyle/>
                    <a:p>
                      <a:pPr fontAlgn="t"/>
                      <a:r>
                        <a:rPr lang="en-US" sz="1800">
                          <a:effectLst/>
                        </a:rPr>
                        <a:t>Men</a:t>
                      </a:r>
                    </a:p>
                  </a:txBody>
                  <a:tcPr marL="90653" marR="90653" marT="45326" marB="45326">
                    <a:lnL>
                      <a:noFill/>
                    </a:lnL>
                    <a:lnR>
                      <a:noFill/>
                    </a:lnR>
                    <a:lnT w="9525" cap="flat" cmpd="sng" algn="ctr">
                      <a:solidFill>
                        <a:srgbClr val="6C276A"/>
                      </a:solidFill>
                      <a:prstDash val="dash"/>
                      <a:round/>
                      <a:headEnd type="none" w="med" len="med"/>
                      <a:tailEnd type="none" w="med" len="med"/>
                    </a:lnT>
                    <a:lnB w="9525" cap="flat" cmpd="sng" algn="ctr">
                      <a:solidFill>
                        <a:srgbClr val="6C276A"/>
                      </a:solidFill>
                      <a:prstDash val="dash"/>
                      <a:round/>
                      <a:headEnd type="none" w="med" len="med"/>
                      <a:tailEnd type="none" w="med" len="med"/>
                    </a:lnB>
                  </a:tcPr>
                </a:tc>
                <a:tc>
                  <a:txBody>
                    <a:bodyPr/>
                    <a:lstStyle/>
                    <a:p>
                      <a:pPr algn="r" fontAlgn="t"/>
                      <a:r>
                        <a:rPr lang="en-US" sz="1800">
                          <a:effectLst/>
                        </a:rPr>
                        <a:t>1.6 g</a:t>
                      </a:r>
                    </a:p>
                  </a:txBody>
                  <a:tcPr marL="75544" marR="90653" marT="45326" marB="45326">
                    <a:lnL>
                      <a:noFill/>
                    </a:lnL>
                    <a:lnR>
                      <a:noFill/>
                    </a:lnR>
                    <a:lnT w="9525" cap="flat" cmpd="sng" algn="ctr">
                      <a:solidFill>
                        <a:srgbClr val="6C276A"/>
                      </a:solidFill>
                      <a:prstDash val="dash"/>
                      <a:round/>
                      <a:headEnd type="none" w="med" len="med"/>
                      <a:tailEnd type="none" w="med" len="med"/>
                    </a:lnT>
                    <a:lnB w="9525" cap="flat" cmpd="sng" algn="ctr">
                      <a:solidFill>
                        <a:srgbClr val="6C276A"/>
                      </a:solidFill>
                      <a:prstDash val="dash"/>
                      <a:round/>
                      <a:headEnd type="none" w="med" len="med"/>
                      <a:tailEnd type="none" w="med" len="med"/>
                    </a:lnB>
                  </a:tcPr>
                </a:tc>
                <a:extLst>
                  <a:ext uri="{0D108BD9-81ED-4DB2-BD59-A6C34878D82A}">
                    <a16:rowId xmlns:a16="http://schemas.microsoft.com/office/drawing/2014/main" val="2063930054"/>
                  </a:ext>
                </a:extLst>
              </a:tr>
              <a:tr h="362611">
                <a:tc>
                  <a:txBody>
                    <a:bodyPr/>
                    <a:lstStyle/>
                    <a:p>
                      <a:pPr fontAlgn="t"/>
                      <a:r>
                        <a:rPr lang="en-US" sz="1800">
                          <a:effectLst/>
                        </a:rPr>
                        <a:t>Women</a:t>
                      </a:r>
                    </a:p>
                  </a:txBody>
                  <a:tcPr marL="90653" marR="90653" marT="45326" marB="45326">
                    <a:lnL>
                      <a:noFill/>
                    </a:lnL>
                    <a:lnR>
                      <a:noFill/>
                    </a:lnR>
                    <a:lnT w="9525" cap="flat" cmpd="sng" algn="ctr">
                      <a:solidFill>
                        <a:srgbClr val="6C276A"/>
                      </a:solidFill>
                      <a:prstDash val="dash"/>
                      <a:round/>
                      <a:headEnd type="none" w="med" len="med"/>
                      <a:tailEnd type="none" w="med" len="med"/>
                    </a:lnT>
                    <a:lnB w="9525" cap="flat" cmpd="sng" algn="ctr">
                      <a:solidFill>
                        <a:srgbClr val="6C276A"/>
                      </a:solidFill>
                      <a:prstDash val="dash"/>
                      <a:round/>
                      <a:headEnd type="none" w="med" len="med"/>
                      <a:tailEnd type="none" w="med" len="med"/>
                    </a:lnB>
                    <a:solidFill>
                      <a:srgbClr val="EAEAEA"/>
                    </a:solidFill>
                  </a:tcPr>
                </a:tc>
                <a:tc>
                  <a:txBody>
                    <a:bodyPr/>
                    <a:lstStyle/>
                    <a:p>
                      <a:pPr algn="r" fontAlgn="t"/>
                      <a:r>
                        <a:rPr lang="en-US" sz="1800">
                          <a:effectLst/>
                        </a:rPr>
                        <a:t>1.1 g</a:t>
                      </a:r>
                    </a:p>
                  </a:txBody>
                  <a:tcPr marL="75544" marR="90653" marT="45326" marB="45326">
                    <a:lnL>
                      <a:noFill/>
                    </a:lnL>
                    <a:lnR>
                      <a:noFill/>
                    </a:lnR>
                    <a:lnT w="9525" cap="flat" cmpd="sng" algn="ctr">
                      <a:solidFill>
                        <a:srgbClr val="6C276A"/>
                      </a:solidFill>
                      <a:prstDash val="dash"/>
                      <a:round/>
                      <a:headEnd type="none" w="med" len="med"/>
                      <a:tailEnd type="none" w="med" len="med"/>
                    </a:lnT>
                    <a:lnB w="9525" cap="flat" cmpd="sng" algn="ctr">
                      <a:solidFill>
                        <a:srgbClr val="6C276A"/>
                      </a:solidFill>
                      <a:prstDash val="dash"/>
                      <a:round/>
                      <a:headEnd type="none" w="med" len="med"/>
                      <a:tailEnd type="none" w="med" len="med"/>
                    </a:lnB>
                    <a:solidFill>
                      <a:srgbClr val="EAEAEA"/>
                    </a:solidFill>
                  </a:tcPr>
                </a:tc>
                <a:extLst>
                  <a:ext uri="{0D108BD9-81ED-4DB2-BD59-A6C34878D82A}">
                    <a16:rowId xmlns:a16="http://schemas.microsoft.com/office/drawing/2014/main" val="4046020996"/>
                  </a:ext>
                </a:extLst>
              </a:tr>
              <a:tr h="362611">
                <a:tc>
                  <a:txBody>
                    <a:bodyPr/>
                    <a:lstStyle/>
                    <a:p>
                      <a:pPr fontAlgn="t"/>
                      <a:r>
                        <a:rPr lang="en-US" sz="1800">
                          <a:effectLst/>
                        </a:rPr>
                        <a:t>Pregnant teens and women</a:t>
                      </a:r>
                    </a:p>
                  </a:txBody>
                  <a:tcPr marL="90653" marR="90653" marT="45326" marB="45326">
                    <a:lnL>
                      <a:noFill/>
                    </a:lnL>
                    <a:lnR>
                      <a:noFill/>
                    </a:lnR>
                    <a:lnT w="9525" cap="flat" cmpd="sng" algn="ctr">
                      <a:solidFill>
                        <a:srgbClr val="6C276A"/>
                      </a:solidFill>
                      <a:prstDash val="dash"/>
                      <a:round/>
                      <a:headEnd type="none" w="med" len="med"/>
                      <a:tailEnd type="none" w="med" len="med"/>
                    </a:lnT>
                    <a:lnB w="9525" cap="flat" cmpd="sng" algn="ctr">
                      <a:solidFill>
                        <a:srgbClr val="6C276A"/>
                      </a:solidFill>
                      <a:prstDash val="dash"/>
                      <a:round/>
                      <a:headEnd type="none" w="med" len="med"/>
                      <a:tailEnd type="none" w="med" len="med"/>
                    </a:lnB>
                  </a:tcPr>
                </a:tc>
                <a:tc>
                  <a:txBody>
                    <a:bodyPr/>
                    <a:lstStyle/>
                    <a:p>
                      <a:pPr algn="r" fontAlgn="t"/>
                      <a:r>
                        <a:rPr lang="en-US" sz="1800">
                          <a:effectLst/>
                        </a:rPr>
                        <a:t>1.4 g</a:t>
                      </a:r>
                    </a:p>
                  </a:txBody>
                  <a:tcPr marL="75544" marR="90653" marT="45326" marB="45326">
                    <a:lnL>
                      <a:noFill/>
                    </a:lnL>
                    <a:lnR>
                      <a:noFill/>
                    </a:lnR>
                    <a:lnT w="9525" cap="flat" cmpd="sng" algn="ctr">
                      <a:solidFill>
                        <a:srgbClr val="6C276A"/>
                      </a:solidFill>
                      <a:prstDash val="dash"/>
                      <a:round/>
                      <a:headEnd type="none" w="med" len="med"/>
                      <a:tailEnd type="none" w="med" len="med"/>
                    </a:lnT>
                    <a:lnB w="9525" cap="flat" cmpd="sng" algn="ctr">
                      <a:solidFill>
                        <a:srgbClr val="6C276A"/>
                      </a:solidFill>
                      <a:prstDash val="dash"/>
                      <a:round/>
                      <a:headEnd type="none" w="med" len="med"/>
                      <a:tailEnd type="none" w="med" len="med"/>
                    </a:lnB>
                  </a:tcPr>
                </a:tc>
                <a:extLst>
                  <a:ext uri="{0D108BD9-81ED-4DB2-BD59-A6C34878D82A}">
                    <a16:rowId xmlns:a16="http://schemas.microsoft.com/office/drawing/2014/main" val="2656470047"/>
                  </a:ext>
                </a:extLst>
              </a:tr>
              <a:tr h="362611">
                <a:tc>
                  <a:txBody>
                    <a:bodyPr/>
                    <a:lstStyle/>
                    <a:p>
                      <a:pPr fontAlgn="t"/>
                      <a:r>
                        <a:rPr lang="en-US" sz="1800">
                          <a:effectLst/>
                        </a:rPr>
                        <a:t>Breastfeeding teens and women</a:t>
                      </a:r>
                    </a:p>
                  </a:txBody>
                  <a:tcPr marL="90653" marR="90653" marT="45326" marB="45326">
                    <a:lnL>
                      <a:noFill/>
                    </a:lnL>
                    <a:lnR>
                      <a:noFill/>
                    </a:lnR>
                    <a:lnT w="9525" cap="flat" cmpd="sng" algn="ctr">
                      <a:solidFill>
                        <a:srgbClr val="6C276A"/>
                      </a:solidFill>
                      <a:prstDash val="dash"/>
                      <a:round/>
                      <a:headEnd type="none" w="med" len="med"/>
                      <a:tailEnd type="none" w="med" len="med"/>
                    </a:lnT>
                    <a:lnB w="9525" cap="flat" cmpd="sng" algn="ctr">
                      <a:solidFill>
                        <a:srgbClr val="6C276A"/>
                      </a:solidFill>
                      <a:prstDash val="dash"/>
                      <a:round/>
                      <a:headEnd type="none" w="med" len="med"/>
                      <a:tailEnd type="none" w="med" len="med"/>
                    </a:lnB>
                    <a:solidFill>
                      <a:srgbClr val="EAEAEA"/>
                    </a:solidFill>
                  </a:tcPr>
                </a:tc>
                <a:tc>
                  <a:txBody>
                    <a:bodyPr/>
                    <a:lstStyle/>
                    <a:p>
                      <a:pPr algn="r" fontAlgn="t"/>
                      <a:r>
                        <a:rPr lang="en-US" sz="1800" dirty="0">
                          <a:effectLst/>
                        </a:rPr>
                        <a:t>1.3 g</a:t>
                      </a:r>
                    </a:p>
                  </a:txBody>
                  <a:tcPr marL="75544" marR="90653" marT="45326" marB="45326">
                    <a:lnL>
                      <a:noFill/>
                    </a:lnL>
                    <a:lnR>
                      <a:noFill/>
                    </a:lnR>
                    <a:lnT w="9525" cap="flat" cmpd="sng" algn="ctr">
                      <a:solidFill>
                        <a:srgbClr val="6C276A"/>
                      </a:solidFill>
                      <a:prstDash val="dash"/>
                      <a:round/>
                      <a:headEnd type="none" w="med" len="med"/>
                      <a:tailEnd type="none" w="med" len="med"/>
                    </a:lnT>
                    <a:lnB w="9525" cap="flat" cmpd="sng" algn="ctr">
                      <a:solidFill>
                        <a:srgbClr val="6C276A"/>
                      </a:solidFill>
                      <a:prstDash val="dash"/>
                      <a:round/>
                      <a:headEnd type="none" w="med" len="med"/>
                      <a:tailEnd type="none" w="med" len="med"/>
                    </a:lnB>
                    <a:solidFill>
                      <a:srgbClr val="EAEAEA"/>
                    </a:solidFill>
                  </a:tcPr>
                </a:tc>
                <a:extLst>
                  <a:ext uri="{0D108BD9-81ED-4DB2-BD59-A6C34878D82A}">
                    <a16:rowId xmlns:a16="http://schemas.microsoft.com/office/drawing/2014/main" val="2757705597"/>
                  </a:ext>
                </a:extLst>
              </a:tr>
            </a:tbl>
          </a:graphicData>
        </a:graphic>
      </p:graphicFrame>
      <p:sp>
        <p:nvSpPr>
          <p:cNvPr id="5" name="Rectangle 4">
            <a:extLst>
              <a:ext uri="{FF2B5EF4-FFF2-40B4-BE49-F238E27FC236}">
                <a16:creationId xmlns:a16="http://schemas.microsoft.com/office/drawing/2014/main" id="{57C6BE3A-5EA7-412B-B7BF-6BFEB7CF4291}"/>
              </a:ext>
            </a:extLst>
          </p:cNvPr>
          <p:cNvSpPr/>
          <p:nvPr/>
        </p:nvSpPr>
        <p:spPr>
          <a:xfrm>
            <a:off x="320269" y="209179"/>
            <a:ext cx="1035861" cy="707886"/>
          </a:xfrm>
          <a:prstGeom prst="rect">
            <a:avLst/>
          </a:prstGeom>
        </p:spPr>
        <p:txBody>
          <a:bodyPr wrap="none">
            <a:spAutoFit/>
          </a:bodyPr>
          <a:lstStyle/>
          <a:p>
            <a:r>
              <a:rPr lang="en-US" sz="4000" dirty="0">
                <a:solidFill>
                  <a:srgbClr val="C00000"/>
                </a:solidFill>
                <a:latin typeface="Arial Black" panose="020B0A04020102020204" pitchFamily="34" charset="0"/>
              </a:rPr>
              <a:t># 4</a:t>
            </a:r>
          </a:p>
        </p:txBody>
      </p:sp>
    </p:spTree>
    <p:extLst>
      <p:ext uri="{BB962C8B-B14F-4D97-AF65-F5344CB8AC3E}">
        <p14:creationId xmlns:p14="http://schemas.microsoft.com/office/powerpoint/2010/main" val="7364755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8">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10">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12">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14">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Image result for comparison of dietary fats chart">
            <a:extLst>
              <a:ext uri="{FF2B5EF4-FFF2-40B4-BE49-F238E27FC236}">
                <a16:creationId xmlns:a16="http://schemas.microsoft.com/office/drawing/2014/main" id="{A03A7924-8F56-4357-9327-CC0430C716A9}"/>
              </a:ext>
            </a:extLst>
          </p:cNvPr>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bwMode="auto">
          <a:xfrm>
            <a:off x="1165123" y="228386"/>
            <a:ext cx="9346647" cy="6400800"/>
          </a:xfrm>
          <a:prstGeom prst="rect">
            <a:avLst/>
          </a:prstGeom>
          <a:noFill/>
        </p:spPr>
      </p:pic>
    </p:spTree>
    <p:extLst>
      <p:ext uri="{BB962C8B-B14F-4D97-AF65-F5344CB8AC3E}">
        <p14:creationId xmlns:p14="http://schemas.microsoft.com/office/powerpoint/2010/main" val="37401383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1825AC39-5F85-4CAA-8A81-A1287086B2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95DA4D23-37FC-4B90-8188-F0377C5F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417162" cy="6858000"/>
          </a:xfrm>
          <a:custGeom>
            <a:avLst/>
            <a:gdLst>
              <a:gd name="connsiteX0" fmla="*/ 0 w 4417162"/>
              <a:gd name="connsiteY0" fmla="*/ 0 h 6858000"/>
              <a:gd name="connsiteX1" fmla="*/ 144378 w 4417162"/>
              <a:gd name="connsiteY1" fmla="*/ 0 h 6858000"/>
              <a:gd name="connsiteX2" fmla="*/ 2310062 w 4417162"/>
              <a:gd name="connsiteY2" fmla="*/ 0 h 6858000"/>
              <a:gd name="connsiteX3" fmla="*/ 4227367 w 4417162"/>
              <a:gd name="connsiteY3" fmla="*/ 0 h 6858000"/>
              <a:gd name="connsiteX4" fmla="*/ 4232407 w 4417162"/>
              <a:gd name="connsiteY4" fmla="*/ 66675 h 6858000"/>
              <a:gd name="connsiteX5" fmla="*/ 4240804 w 4417162"/>
              <a:gd name="connsiteY5" fmla="*/ 122237 h 6858000"/>
              <a:gd name="connsiteX6" fmla="*/ 4250882 w 4417162"/>
              <a:gd name="connsiteY6" fmla="*/ 174625 h 6858000"/>
              <a:gd name="connsiteX7" fmla="*/ 4267678 w 4417162"/>
              <a:gd name="connsiteY7" fmla="*/ 217487 h 6858000"/>
              <a:gd name="connsiteX8" fmla="*/ 4284474 w 4417162"/>
              <a:gd name="connsiteY8" fmla="*/ 260350 h 6858000"/>
              <a:gd name="connsiteX9" fmla="*/ 4304629 w 4417162"/>
              <a:gd name="connsiteY9" fmla="*/ 296862 h 6858000"/>
              <a:gd name="connsiteX10" fmla="*/ 4324784 w 4417162"/>
              <a:gd name="connsiteY10" fmla="*/ 334962 h 6858000"/>
              <a:gd name="connsiteX11" fmla="*/ 4343260 w 4417162"/>
              <a:gd name="connsiteY11" fmla="*/ 369887 h 6858000"/>
              <a:gd name="connsiteX12" fmla="*/ 4361735 w 4417162"/>
              <a:gd name="connsiteY12" fmla="*/ 409575 h 6858000"/>
              <a:gd name="connsiteX13" fmla="*/ 4378531 w 4417162"/>
              <a:gd name="connsiteY13" fmla="*/ 450850 h 6858000"/>
              <a:gd name="connsiteX14" fmla="*/ 4393648 w 4417162"/>
              <a:gd name="connsiteY14" fmla="*/ 496887 h 6858000"/>
              <a:gd name="connsiteX15" fmla="*/ 4405405 w 4417162"/>
              <a:gd name="connsiteY15" fmla="*/ 546100 h 6858000"/>
              <a:gd name="connsiteX16" fmla="*/ 4413803 w 4417162"/>
              <a:gd name="connsiteY16" fmla="*/ 606425 h 6858000"/>
              <a:gd name="connsiteX17" fmla="*/ 4417162 w 4417162"/>
              <a:gd name="connsiteY17" fmla="*/ 673100 h 6858000"/>
              <a:gd name="connsiteX18" fmla="*/ 4413803 w 4417162"/>
              <a:gd name="connsiteY18" fmla="*/ 744537 h 6858000"/>
              <a:gd name="connsiteX19" fmla="*/ 4405405 w 4417162"/>
              <a:gd name="connsiteY19" fmla="*/ 801687 h 6858000"/>
              <a:gd name="connsiteX20" fmla="*/ 4393648 w 4417162"/>
              <a:gd name="connsiteY20" fmla="*/ 854075 h 6858000"/>
              <a:gd name="connsiteX21" fmla="*/ 4378531 w 4417162"/>
              <a:gd name="connsiteY21" fmla="*/ 901700 h 6858000"/>
              <a:gd name="connsiteX22" fmla="*/ 4361735 w 4417162"/>
              <a:gd name="connsiteY22" fmla="*/ 942975 h 6858000"/>
              <a:gd name="connsiteX23" fmla="*/ 4341580 w 4417162"/>
              <a:gd name="connsiteY23" fmla="*/ 981075 h 6858000"/>
              <a:gd name="connsiteX24" fmla="*/ 4321425 w 4417162"/>
              <a:gd name="connsiteY24" fmla="*/ 1017587 h 6858000"/>
              <a:gd name="connsiteX25" fmla="*/ 4301270 w 4417162"/>
              <a:gd name="connsiteY25" fmla="*/ 1055687 h 6858000"/>
              <a:gd name="connsiteX26" fmla="*/ 4282794 w 4417162"/>
              <a:gd name="connsiteY26" fmla="*/ 1095375 h 6858000"/>
              <a:gd name="connsiteX27" fmla="*/ 4264318 w 4417162"/>
              <a:gd name="connsiteY27" fmla="*/ 1136650 h 6858000"/>
              <a:gd name="connsiteX28" fmla="*/ 4249203 w 4417162"/>
              <a:gd name="connsiteY28" fmla="*/ 1182687 h 6858000"/>
              <a:gd name="connsiteX29" fmla="*/ 4239125 w 4417162"/>
              <a:gd name="connsiteY29" fmla="*/ 1235075 h 6858000"/>
              <a:gd name="connsiteX30" fmla="*/ 4229047 w 4417162"/>
              <a:gd name="connsiteY30" fmla="*/ 1295400 h 6858000"/>
              <a:gd name="connsiteX31" fmla="*/ 4227367 w 4417162"/>
              <a:gd name="connsiteY31" fmla="*/ 1363662 h 6858000"/>
              <a:gd name="connsiteX32" fmla="*/ 4229047 w 4417162"/>
              <a:gd name="connsiteY32" fmla="*/ 1431925 h 6858000"/>
              <a:gd name="connsiteX33" fmla="*/ 4239125 w 4417162"/>
              <a:gd name="connsiteY33" fmla="*/ 1492250 h 6858000"/>
              <a:gd name="connsiteX34" fmla="*/ 4249203 w 4417162"/>
              <a:gd name="connsiteY34" fmla="*/ 1544637 h 6858000"/>
              <a:gd name="connsiteX35" fmla="*/ 4264318 w 4417162"/>
              <a:gd name="connsiteY35" fmla="*/ 1589087 h 6858000"/>
              <a:gd name="connsiteX36" fmla="*/ 4282794 w 4417162"/>
              <a:gd name="connsiteY36" fmla="*/ 1631950 h 6858000"/>
              <a:gd name="connsiteX37" fmla="*/ 4301270 w 4417162"/>
              <a:gd name="connsiteY37" fmla="*/ 1671637 h 6858000"/>
              <a:gd name="connsiteX38" fmla="*/ 4321425 w 4417162"/>
              <a:gd name="connsiteY38" fmla="*/ 1708150 h 6858000"/>
              <a:gd name="connsiteX39" fmla="*/ 4341580 w 4417162"/>
              <a:gd name="connsiteY39" fmla="*/ 1743075 h 6858000"/>
              <a:gd name="connsiteX40" fmla="*/ 4361735 w 4417162"/>
              <a:gd name="connsiteY40" fmla="*/ 1782762 h 6858000"/>
              <a:gd name="connsiteX41" fmla="*/ 4378531 w 4417162"/>
              <a:gd name="connsiteY41" fmla="*/ 1824037 h 6858000"/>
              <a:gd name="connsiteX42" fmla="*/ 4393648 w 4417162"/>
              <a:gd name="connsiteY42" fmla="*/ 1870075 h 6858000"/>
              <a:gd name="connsiteX43" fmla="*/ 4405405 w 4417162"/>
              <a:gd name="connsiteY43" fmla="*/ 1922462 h 6858000"/>
              <a:gd name="connsiteX44" fmla="*/ 4413803 w 4417162"/>
              <a:gd name="connsiteY44" fmla="*/ 1982787 h 6858000"/>
              <a:gd name="connsiteX45" fmla="*/ 4417162 w 4417162"/>
              <a:gd name="connsiteY45" fmla="*/ 2051050 h 6858000"/>
              <a:gd name="connsiteX46" fmla="*/ 4413803 w 4417162"/>
              <a:gd name="connsiteY46" fmla="*/ 2119312 h 6858000"/>
              <a:gd name="connsiteX47" fmla="*/ 4405405 w 4417162"/>
              <a:gd name="connsiteY47" fmla="*/ 2179637 h 6858000"/>
              <a:gd name="connsiteX48" fmla="*/ 4393648 w 4417162"/>
              <a:gd name="connsiteY48" fmla="*/ 2232025 h 6858000"/>
              <a:gd name="connsiteX49" fmla="*/ 4378531 w 4417162"/>
              <a:gd name="connsiteY49" fmla="*/ 2278062 h 6858000"/>
              <a:gd name="connsiteX50" fmla="*/ 4361735 w 4417162"/>
              <a:gd name="connsiteY50" fmla="*/ 2319337 h 6858000"/>
              <a:gd name="connsiteX51" fmla="*/ 4341580 w 4417162"/>
              <a:gd name="connsiteY51" fmla="*/ 2359025 h 6858000"/>
              <a:gd name="connsiteX52" fmla="*/ 4321425 w 4417162"/>
              <a:gd name="connsiteY52" fmla="*/ 2395537 h 6858000"/>
              <a:gd name="connsiteX53" fmla="*/ 4301270 w 4417162"/>
              <a:gd name="connsiteY53" fmla="*/ 2433637 h 6858000"/>
              <a:gd name="connsiteX54" fmla="*/ 4282794 w 4417162"/>
              <a:gd name="connsiteY54" fmla="*/ 2471737 h 6858000"/>
              <a:gd name="connsiteX55" fmla="*/ 4264318 w 4417162"/>
              <a:gd name="connsiteY55" fmla="*/ 2513012 h 6858000"/>
              <a:gd name="connsiteX56" fmla="*/ 4249203 w 4417162"/>
              <a:gd name="connsiteY56" fmla="*/ 2560637 h 6858000"/>
              <a:gd name="connsiteX57" fmla="*/ 4239125 w 4417162"/>
              <a:gd name="connsiteY57" fmla="*/ 2613025 h 6858000"/>
              <a:gd name="connsiteX58" fmla="*/ 4229047 w 4417162"/>
              <a:gd name="connsiteY58" fmla="*/ 2671762 h 6858000"/>
              <a:gd name="connsiteX59" fmla="*/ 4227367 w 4417162"/>
              <a:gd name="connsiteY59" fmla="*/ 2741612 h 6858000"/>
              <a:gd name="connsiteX60" fmla="*/ 4229047 w 4417162"/>
              <a:gd name="connsiteY60" fmla="*/ 2809875 h 6858000"/>
              <a:gd name="connsiteX61" fmla="*/ 4239125 w 4417162"/>
              <a:gd name="connsiteY61" fmla="*/ 2868612 h 6858000"/>
              <a:gd name="connsiteX62" fmla="*/ 4249203 w 4417162"/>
              <a:gd name="connsiteY62" fmla="*/ 2922587 h 6858000"/>
              <a:gd name="connsiteX63" fmla="*/ 4264318 w 4417162"/>
              <a:gd name="connsiteY63" fmla="*/ 2967037 h 6858000"/>
              <a:gd name="connsiteX64" fmla="*/ 4282794 w 4417162"/>
              <a:gd name="connsiteY64" fmla="*/ 3009900 h 6858000"/>
              <a:gd name="connsiteX65" fmla="*/ 4301270 w 4417162"/>
              <a:gd name="connsiteY65" fmla="*/ 3046412 h 6858000"/>
              <a:gd name="connsiteX66" fmla="*/ 4321425 w 4417162"/>
              <a:gd name="connsiteY66" fmla="*/ 3084512 h 6858000"/>
              <a:gd name="connsiteX67" fmla="*/ 4341580 w 4417162"/>
              <a:gd name="connsiteY67" fmla="*/ 3121025 h 6858000"/>
              <a:gd name="connsiteX68" fmla="*/ 4361735 w 4417162"/>
              <a:gd name="connsiteY68" fmla="*/ 3160712 h 6858000"/>
              <a:gd name="connsiteX69" fmla="*/ 4378531 w 4417162"/>
              <a:gd name="connsiteY69" fmla="*/ 3201987 h 6858000"/>
              <a:gd name="connsiteX70" fmla="*/ 4393648 w 4417162"/>
              <a:gd name="connsiteY70" fmla="*/ 3248025 h 6858000"/>
              <a:gd name="connsiteX71" fmla="*/ 4405405 w 4417162"/>
              <a:gd name="connsiteY71" fmla="*/ 3300412 h 6858000"/>
              <a:gd name="connsiteX72" fmla="*/ 4413803 w 4417162"/>
              <a:gd name="connsiteY72" fmla="*/ 3360737 h 6858000"/>
              <a:gd name="connsiteX73" fmla="*/ 4417162 w 4417162"/>
              <a:gd name="connsiteY73" fmla="*/ 3427412 h 6858000"/>
              <a:gd name="connsiteX74" fmla="*/ 4413803 w 4417162"/>
              <a:gd name="connsiteY74" fmla="*/ 3497262 h 6858000"/>
              <a:gd name="connsiteX75" fmla="*/ 4405405 w 4417162"/>
              <a:gd name="connsiteY75" fmla="*/ 3557587 h 6858000"/>
              <a:gd name="connsiteX76" fmla="*/ 4393648 w 4417162"/>
              <a:gd name="connsiteY76" fmla="*/ 3609975 h 6858000"/>
              <a:gd name="connsiteX77" fmla="*/ 4378531 w 4417162"/>
              <a:gd name="connsiteY77" fmla="*/ 3656012 h 6858000"/>
              <a:gd name="connsiteX78" fmla="*/ 4361735 w 4417162"/>
              <a:gd name="connsiteY78" fmla="*/ 3697287 h 6858000"/>
              <a:gd name="connsiteX79" fmla="*/ 4341580 w 4417162"/>
              <a:gd name="connsiteY79" fmla="*/ 3736975 h 6858000"/>
              <a:gd name="connsiteX80" fmla="*/ 4301270 w 4417162"/>
              <a:gd name="connsiteY80" fmla="*/ 3811587 h 6858000"/>
              <a:gd name="connsiteX81" fmla="*/ 4282794 w 4417162"/>
              <a:gd name="connsiteY81" fmla="*/ 3848100 h 6858000"/>
              <a:gd name="connsiteX82" fmla="*/ 4264318 w 4417162"/>
              <a:gd name="connsiteY82" fmla="*/ 3890962 h 6858000"/>
              <a:gd name="connsiteX83" fmla="*/ 4249203 w 4417162"/>
              <a:gd name="connsiteY83" fmla="*/ 3935412 h 6858000"/>
              <a:gd name="connsiteX84" fmla="*/ 4239125 w 4417162"/>
              <a:gd name="connsiteY84" fmla="*/ 3987800 h 6858000"/>
              <a:gd name="connsiteX85" fmla="*/ 4229047 w 4417162"/>
              <a:gd name="connsiteY85" fmla="*/ 4048125 h 6858000"/>
              <a:gd name="connsiteX86" fmla="*/ 4227367 w 4417162"/>
              <a:gd name="connsiteY86" fmla="*/ 4116387 h 6858000"/>
              <a:gd name="connsiteX87" fmla="*/ 4229047 w 4417162"/>
              <a:gd name="connsiteY87" fmla="*/ 4186237 h 6858000"/>
              <a:gd name="connsiteX88" fmla="*/ 4239125 w 4417162"/>
              <a:gd name="connsiteY88" fmla="*/ 4244975 h 6858000"/>
              <a:gd name="connsiteX89" fmla="*/ 4249203 w 4417162"/>
              <a:gd name="connsiteY89" fmla="*/ 4297362 h 6858000"/>
              <a:gd name="connsiteX90" fmla="*/ 4264318 w 4417162"/>
              <a:gd name="connsiteY90" fmla="*/ 4343400 h 6858000"/>
              <a:gd name="connsiteX91" fmla="*/ 4282794 w 4417162"/>
              <a:gd name="connsiteY91" fmla="*/ 4386262 h 6858000"/>
              <a:gd name="connsiteX92" fmla="*/ 4301270 w 4417162"/>
              <a:gd name="connsiteY92" fmla="*/ 4424362 h 6858000"/>
              <a:gd name="connsiteX93" fmla="*/ 4341580 w 4417162"/>
              <a:gd name="connsiteY93" fmla="*/ 4498975 h 6858000"/>
              <a:gd name="connsiteX94" fmla="*/ 4361735 w 4417162"/>
              <a:gd name="connsiteY94" fmla="*/ 4537075 h 6858000"/>
              <a:gd name="connsiteX95" fmla="*/ 4378531 w 4417162"/>
              <a:gd name="connsiteY95" fmla="*/ 4579937 h 6858000"/>
              <a:gd name="connsiteX96" fmla="*/ 4393648 w 4417162"/>
              <a:gd name="connsiteY96" fmla="*/ 4625975 h 6858000"/>
              <a:gd name="connsiteX97" fmla="*/ 4405405 w 4417162"/>
              <a:gd name="connsiteY97" fmla="*/ 4678362 h 6858000"/>
              <a:gd name="connsiteX98" fmla="*/ 4413803 w 4417162"/>
              <a:gd name="connsiteY98" fmla="*/ 4738687 h 6858000"/>
              <a:gd name="connsiteX99" fmla="*/ 4417162 w 4417162"/>
              <a:gd name="connsiteY99" fmla="*/ 4806950 h 6858000"/>
              <a:gd name="connsiteX100" fmla="*/ 4413803 w 4417162"/>
              <a:gd name="connsiteY100" fmla="*/ 4875212 h 6858000"/>
              <a:gd name="connsiteX101" fmla="*/ 4405405 w 4417162"/>
              <a:gd name="connsiteY101" fmla="*/ 4935537 h 6858000"/>
              <a:gd name="connsiteX102" fmla="*/ 4393648 w 4417162"/>
              <a:gd name="connsiteY102" fmla="*/ 4987925 h 6858000"/>
              <a:gd name="connsiteX103" fmla="*/ 4378531 w 4417162"/>
              <a:gd name="connsiteY103" fmla="*/ 5033962 h 6858000"/>
              <a:gd name="connsiteX104" fmla="*/ 4361735 w 4417162"/>
              <a:gd name="connsiteY104" fmla="*/ 5075237 h 6858000"/>
              <a:gd name="connsiteX105" fmla="*/ 4341580 w 4417162"/>
              <a:gd name="connsiteY105" fmla="*/ 5114925 h 6858000"/>
              <a:gd name="connsiteX106" fmla="*/ 4321425 w 4417162"/>
              <a:gd name="connsiteY106" fmla="*/ 5149850 h 6858000"/>
              <a:gd name="connsiteX107" fmla="*/ 4301270 w 4417162"/>
              <a:gd name="connsiteY107" fmla="*/ 5186362 h 6858000"/>
              <a:gd name="connsiteX108" fmla="*/ 4282794 w 4417162"/>
              <a:gd name="connsiteY108" fmla="*/ 5226050 h 6858000"/>
              <a:gd name="connsiteX109" fmla="*/ 4264318 w 4417162"/>
              <a:gd name="connsiteY109" fmla="*/ 5268912 h 6858000"/>
              <a:gd name="connsiteX110" fmla="*/ 4249203 w 4417162"/>
              <a:gd name="connsiteY110" fmla="*/ 5313362 h 6858000"/>
              <a:gd name="connsiteX111" fmla="*/ 4239125 w 4417162"/>
              <a:gd name="connsiteY111" fmla="*/ 5365750 h 6858000"/>
              <a:gd name="connsiteX112" fmla="*/ 4229047 w 4417162"/>
              <a:gd name="connsiteY112" fmla="*/ 5426075 h 6858000"/>
              <a:gd name="connsiteX113" fmla="*/ 4227367 w 4417162"/>
              <a:gd name="connsiteY113" fmla="*/ 5494337 h 6858000"/>
              <a:gd name="connsiteX114" fmla="*/ 4229047 w 4417162"/>
              <a:gd name="connsiteY114" fmla="*/ 5562600 h 6858000"/>
              <a:gd name="connsiteX115" fmla="*/ 4239125 w 4417162"/>
              <a:gd name="connsiteY115" fmla="*/ 5622925 h 6858000"/>
              <a:gd name="connsiteX116" fmla="*/ 4249203 w 4417162"/>
              <a:gd name="connsiteY116" fmla="*/ 5675312 h 6858000"/>
              <a:gd name="connsiteX117" fmla="*/ 4264318 w 4417162"/>
              <a:gd name="connsiteY117" fmla="*/ 5721350 h 6858000"/>
              <a:gd name="connsiteX118" fmla="*/ 4282794 w 4417162"/>
              <a:gd name="connsiteY118" fmla="*/ 5762625 h 6858000"/>
              <a:gd name="connsiteX119" fmla="*/ 4301270 w 4417162"/>
              <a:gd name="connsiteY119" fmla="*/ 5802312 h 6858000"/>
              <a:gd name="connsiteX120" fmla="*/ 4321425 w 4417162"/>
              <a:gd name="connsiteY120" fmla="*/ 5840412 h 6858000"/>
              <a:gd name="connsiteX121" fmla="*/ 4341580 w 4417162"/>
              <a:gd name="connsiteY121" fmla="*/ 5876925 h 6858000"/>
              <a:gd name="connsiteX122" fmla="*/ 4361735 w 4417162"/>
              <a:gd name="connsiteY122" fmla="*/ 5915025 h 6858000"/>
              <a:gd name="connsiteX123" fmla="*/ 4378531 w 4417162"/>
              <a:gd name="connsiteY123" fmla="*/ 5956300 h 6858000"/>
              <a:gd name="connsiteX124" fmla="*/ 4393648 w 4417162"/>
              <a:gd name="connsiteY124" fmla="*/ 6003925 h 6858000"/>
              <a:gd name="connsiteX125" fmla="*/ 4405405 w 4417162"/>
              <a:gd name="connsiteY125" fmla="*/ 6056312 h 6858000"/>
              <a:gd name="connsiteX126" fmla="*/ 4413803 w 4417162"/>
              <a:gd name="connsiteY126" fmla="*/ 6113462 h 6858000"/>
              <a:gd name="connsiteX127" fmla="*/ 4417162 w 4417162"/>
              <a:gd name="connsiteY127" fmla="*/ 6183312 h 6858000"/>
              <a:gd name="connsiteX128" fmla="*/ 4413803 w 4417162"/>
              <a:gd name="connsiteY128" fmla="*/ 6251575 h 6858000"/>
              <a:gd name="connsiteX129" fmla="*/ 4405405 w 4417162"/>
              <a:gd name="connsiteY129" fmla="*/ 6311900 h 6858000"/>
              <a:gd name="connsiteX130" fmla="*/ 4393648 w 4417162"/>
              <a:gd name="connsiteY130" fmla="*/ 6361112 h 6858000"/>
              <a:gd name="connsiteX131" fmla="*/ 4378531 w 4417162"/>
              <a:gd name="connsiteY131" fmla="*/ 6407150 h 6858000"/>
              <a:gd name="connsiteX132" fmla="*/ 4361735 w 4417162"/>
              <a:gd name="connsiteY132" fmla="*/ 6448425 h 6858000"/>
              <a:gd name="connsiteX133" fmla="*/ 4343260 w 4417162"/>
              <a:gd name="connsiteY133" fmla="*/ 6488112 h 6858000"/>
              <a:gd name="connsiteX134" fmla="*/ 4324784 w 4417162"/>
              <a:gd name="connsiteY134" fmla="*/ 6523037 h 6858000"/>
              <a:gd name="connsiteX135" fmla="*/ 4304629 w 4417162"/>
              <a:gd name="connsiteY135" fmla="*/ 6561137 h 6858000"/>
              <a:gd name="connsiteX136" fmla="*/ 4284474 w 4417162"/>
              <a:gd name="connsiteY136" fmla="*/ 6597650 h 6858000"/>
              <a:gd name="connsiteX137" fmla="*/ 4267678 w 4417162"/>
              <a:gd name="connsiteY137" fmla="*/ 6640512 h 6858000"/>
              <a:gd name="connsiteX138" fmla="*/ 4250882 w 4417162"/>
              <a:gd name="connsiteY138" fmla="*/ 6683375 h 6858000"/>
              <a:gd name="connsiteX139" fmla="*/ 4240804 w 4417162"/>
              <a:gd name="connsiteY139" fmla="*/ 6735762 h 6858000"/>
              <a:gd name="connsiteX140" fmla="*/ 4232407 w 4417162"/>
              <a:gd name="connsiteY140" fmla="*/ 6791325 h 6858000"/>
              <a:gd name="connsiteX141" fmla="*/ 4227367 w 4417162"/>
              <a:gd name="connsiteY141" fmla="*/ 6858000 h 6858000"/>
              <a:gd name="connsiteX142" fmla="*/ 2310062 w 4417162"/>
              <a:gd name="connsiteY142" fmla="*/ 6858000 h 6858000"/>
              <a:gd name="connsiteX143" fmla="*/ 144378 w 4417162"/>
              <a:gd name="connsiteY143" fmla="*/ 6858000 h 6858000"/>
              <a:gd name="connsiteX144" fmla="*/ 0 w 4417162"/>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417162" h="6858000">
                <a:moveTo>
                  <a:pt x="0" y="0"/>
                </a:moveTo>
                <a:lnTo>
                  <a:pt x="144378" y="0"/>
                </a:lnTo>
                <a:lnTo>
                  <a:pt x="2310062" y="0"/>
                </a:lnTo>
                <a:lnTo>
                  <a:pt x="4227367" y="0"/>
                </a:lnTo>
                <a:lnTo>
                  <a:pt x="4232407" y="66675"/>
                </a:lnTo>
                <a:lnTo>
                  <a:pt x="4240804" y="122237"/>
                </a:lnTo>
                <a:lnTo>
                  <a:pt x="4250882" y="174625"/>
                </a:lnTo>
                <a:lnTo>
                  <a:pt x="4267678" y="217487"/>
                </a:lnTo>
                <a:lnTo>
                  <a:pt x="4284474" y="260350"/>
                </a:lnTo>
                <a:lnTo>
                  <a:pt x="4304629" y="296862"/>
                </a:lnTo>
                <a:lnTo>
                  <a:pt x="4324784" y="334962"/>
                </a:lnTo>
                <a:lnTo>
                  <a:pt x="4343260" y="369887"/>
                </a:lnTo>
                <a:lnTo>
                  <a:pt x="4361735" y="409575"/>
                </a:lnTo>
                <a:lnTo>
                  <a:pt x="4378531" y="450850"/>
                </a:lnTo>
                <a:lnTo>
                  <a:pt x="4393648" y="496887"/>
                </a:lnTo>
                <a:lnTo>
                  <a:pt x="4405405" y="546100"/>
                </a:lnTo>
                <a:lnTo>
                  <a:pt x="4413803" y="606425"/>
                </a:lnTo>
                <a:lnTo>
                  <a:pt x="4417162" y="673100"/>
                </a:lnTo>
                <a:lnTo>
                  <a:pt x="4413803" y="744537"/>
                </a:lnTo>
                <a:lnTo>
                  <a:pt x="4405405" y="801687"/>
                </a:lnTo>
                <a:lnTo>
                  <a:pt x="4393648" y="854075"/>
                </a:lnTo>
                <a:lnTo>
                  <a:pt x="4378531" y="901700"/>
                </a:lnTo>
                <a:lnTo>
                  <a:pt x="4361735" y="942975"/>
                </a:lnTo>
                <a:lnTo>
                  <a:pt x="4341580" y="981075"/>
                </a:lnTo>
                <a:lnTo>
                  <a:pt x="4321425" y="1017587"/>
                </a:lnTo>
                <a:lnTo>
                  <a:pt x="4301270" y="1055687"/>
                </a:lnTo>
                <a:lnTo>
                  <a:pt x="4282794" y="1095375"/>
                </a:lnTo>
                <a:lnTo>
                  <a:pt x="4264318" y="1136650"/>
                </a:lnTo>
                <a:lnTo>
                  <a:pt x="4249203" y="1182687"/>
                </a:lnTo>
                <a:lnTo>
                  <a:pt x="4239125" y="1235075"/>
                </a:lnTo>
                <a:lnTo>
                  <a:pt x="4229047" y="1295400"/>
                </a:lnTo>
                <a:lnTo>
                  <a:pt x="4227367" y="1363662"/>
                </a:lnTo>
                <a:lnTo>
                  <a:pt x="4229047" y="1431925"/>
                </a:lnTo>
                <a:lnTo>
                  <a:pt x="4239125" y="1492250"/>
                </a:lnTo>
                <a:lnTo>
                  <a:pt x="4249203" y="1544637"/>
                </a:lnTo>
                <a:lnTo>
                  <a:pt x="4264318" y="1589087"/>
                </a:lnTo>
                <a:lnTo>
                  <a:pt x="4282794" y="1631950"/>
                </a:lnTo>
                <a:lnTo>
                  <a:pt x="4301270" y="1671637"/>
                </a:lnTo>
                <a:lnTo>
                  <a:pt x="4321425" y="1708150"/>
                </a:lnTo>
                <a:lnTo>
                  <a:pt x="4341580" y="1743075"/>
                </a:lnTo>
                <a:lnTo>
                  <a:pt x="4361735" y="1782762"/>
                </a:lnTo>
                <a:lnTo>
                  <a:pt x="4378531" y="1824037"/>
                </a:lnTo>
                <a:lnTo>
                  <a:pt x="4393648" y="1870075"/>
                </a:lnTo>
                <a:lnTo>
                  <a:pt x="4405405" y="1922462"/>
                </a:lnTo>
                <a:lnTo>
                  <a:pt x="4413803" y="1982787"/>
                </a:lnTo>
                <a:lnTo>
                  <a:pt x="4417162" y="2051050"/>
                </a:lnTo>
                <a:lnTo>
                  <a:pt x="4413803" y="2119312"/>
                </a:lnTo>
                <a:lnTo>
                  <a:pt x="4405405" y="2179637"/>
                </a:lnTo>
                <a:lnTo>
                  <a:pt x="4393648" y="2232025"/>
                </a:lnTo>
                <a:lnTo>
                  <a:pt x="4378531" y="2278062"/>
                </a:lnTo>
                <a:lnTo>
                  <a:pt x="4361735" y="2319337"/>
                </a:lnTo>
                <a:lnTo>
                  <a:pt x="4341580" y="2359025"/>
                </a:lnTo>
                <a:lnTo>
                  <a:pt x="4321425" y="2395537"/>
                </a:lnTo>
                <a:lnTo>
                  <a:pt x="4301270" y="2433637"/>
                </a:lnTo>
                <a:lnTo>
                  <a:pt x="4282794" y="2471737"/>
                </a:lnTo>
                <a:lnTo>
                  <a:pt x="4264318" y="2513012"/>
                </a:lnTo>
                <a:lnTo>
                  <a:pt x="4249203" y="2560637"/>
                </a:lnTo>
                <a:lnTo>
                  <a:pt x="4239125" y="2613025"/>
                </a:lnTo>
                <a:lnTo>
                  <a:pt x="4229047" y="2671762"/>
                </a:lnTo>
                <a:lnTo>
                  <a:pt x="4227367" y="2741612"/>
                </a:lnTo>
                <a:lnTo>
                  <a:pt x="4229047" y="2809875"/>
                </a:lnTo>
                <a:lnTo>
                  <a:pt x="4239125" y="2868612"/>
                </a:lnTo>
                <a:lnTo>
                  <a:pt x="4249203" y="2922587"/>
                </a:lnTo>
                <a:lnTo>
                  <a:pt x="4264318" y="2967037"/>
                </a:lnTo>
                <a:lnTo>
                  <a:pt x="4282794" y="3009900"/>
                </a:lnTo>
                <a:lnTo>
                  <a:pt x="4301270" y="3046412"/>
                </a:lnTo>
                <a:lnTo>
                  <a:pt x="4321425" y="3084512"/>
                </a:lnTo>
                <a:lnTo>
                  <a:pt x="4341580" y="3121025"/>
                </a:lnTo>
                <a:lnTo>
                  <a:pt x="4361735" y="3160712"/>
                </a:lnTo>
                <a:lnTo>
                  <a:pt x="4378531" y="3201987"/>
                </a:lnTo>
                <a:lnTo>
                  <a:pt x="4393648" y="3248025"/>
                </a:lnTo>
                <a:lnTo>
                  <a:pt x="4405405" y="3300412"/>
                </a:lnTo>
                <a:lnTo>
                  <a:pt x="4413803" y="3360737"/>
                </a:lnTo>
                <a:lnTo>
                  <a:pt x="4417162" y="3427412"/>
                </a:lnTo>
                <a:lnTo>
                  <a:pt x="4413803" y="3497262"/>
                </a:lnTo>
                <a:lnTo>
                  <a:pt x="4405405" y="3557587"/>
                </a:lnTo>
                <a:lnTo>
                  <a:pt x="4393648" y="3609975"/>
                </a:lnTo>
                <a:lnTo>
                  <a:pt x="4378531" y="3656012"/>
                </a:lnTo>
                <a:lnTo>
                  <a:pt x="4361735" y="3697287"/>
                </a:lnTo>
                <a:lnTo>
                  <a:pt x="4341580" y="3736975"/>
                </a:lnTo>
                <a:lnTo>
                  <a:pt x="4301270" y="3811587"/>
                </a:lnTo>
                <a:lnTo>
                  <a:pt x="4282794" y="3848100"/>
                </a:lnTo>
                <a:lnTo>
                  <a:pt x="4264318" y="3890962"/>
                </a:lnTo>
                <a:lnTo>
                  <a:pt x="4249203" y="3935412"/>
                </a:lnTo>
                <a:lnTo>
                  <a:pt x="4239125" y="3987800"/>
                </a:lnTo>
                <a:lnTo>
                  <a:pt x="4229047" y="4048125"/>
                </a:lnTo>
                <a:lnTo>
                  <a:pt x="4227367" y="4116387"/>
                </a:lnTo>
                <a:lnTo>
                  <a:pt x="4229047" y="4186237"/>
                </a:lnTo>
                <a:lnTo>
                  <a:pt x="4239125" y="4244975"/>
                </a:lnTo>
                <a:lnTo>
                  <a:pt x="4249203" y="4297362"/>
                </a:lnTo>
                <a:lnTo>
                  <a:pt x="4264318" y="4343400"/>
                </a:lnTo>
                <a:lnTo>
                  <a:pt x="4282794" y="4386262"/>
                </a:lnTo>
                <a:lnTo>
                  <a:pt x="4301270" y="4424362"/>
                </a:lnTo>
                <a:lnTo>
                  <a:pt x="4341580" y="4498975"/>
                </a:lnTo>
                <a:lnTo>
                  <a:pt x="4361735" y="4537075"/>
                </a:lnTo>
                <a:lnTo>
                  <a:pt x="4378531" y="4579937"/>
                </a:lnTo>
                <a:lnTo>
                  <a:pt x="4393648" y="4625975"/>
                </a:lnTo>
                <a:lnTo>
                  <a:pt x="4405405" y="4678362"/>
                </a:lnTo>
                <a:lnTo>
                  <a:pt x="4413803" y="4738687"/>
                </a:lnTo>
                <a:lnTo>
                  <a:pt x="4417162" y="4806950"/>
                </a:lnTo>
                <a:lnTo>
                  <a:pt x="4413803" y="4875212"/>
                </a:lnTo>
                <a:lnTo>
                  <a:pt x="4405405" y="4935537"/>
                </a:lnTo>
                <a:lnTo>
                  <a:pt x="4393648" y="4987925"/>
                </a:lnTo>
                <a:lnTo>
                  <a:pt x="4378531" y="5033962"/>
                </a:lnTo>
                <a:lnTo>
                  <a:pt x="4361735" y="5075237"/>
                </a:lnTo>
                <a:lnTo>
                  <a:pt x="4341580" y="5114925"/>
                </a:lnTo>
                <a:lnTo>
                  <a:pt x="4321425" y="5149850"/>
                </a:lnTo>
                <a:lnTo>
                  <a:pt x="4301270" y="5186362"/>
                </a:lnTo>
                <a:lnTo>
                  <a:pt x="4282794" y="5226050"/>
                </a:lnTo>
                <a:lnTo>
                  <a:pt x="4264318" y="5268912"/>
                </a:lnTo>
                <a:lnTo>
                  <a:pt x="4249203" y="5313362"/>
                </a:lnTo>
                <a:lnTo>
                  <a:pt x="4239125" y="5365750"/>
                </a:lnTo>
                <a:lnTo>
                  <a:pt x="4229047" y="5426075"/>
                </a:lnTo>
                <a:lnTo>
                  <a:pt x="4227367" y="5494337"/>
                </a:lnTo>
                <a:lnTo>
                  <a:pt x="4229047" y="5562600"/>
                </a:lnTo>
                <a:lnTo>
                  <a:pt x="4239125" y="5622925"/>
                </a:lnTo>
                <a:lnTo>
                  <a:pt x="4249203" y="5675312"/>
                </a:lnTo>
                <a:lnTo>
                  <a:pt x="4264318" y="5721350"/>
                </a:lnTo>
                <a:lnTo>
                  <a:pt x="4282794" y="5762625"/>
                </a:lnTo>
                <a:lnTo>
                  <a:pt x="4301270" y="5802312"/>
                </a:lnTo>
                <a:lnTo>
                  <a:pt x="4321425" y="5840412"/>
                </a:lnTo>
                <a:lnTo>
                  <a:pt x="4341580" y="5876925"/>
                </a:lnTo>
                <a:lnTo>
                  <a:pt x="4361735" y="5915025"/>
                </a:lnTo>
                <a:lnTo>
                  <a:pt x="4378531" y="5956300"/>
                </a:lnTo>
                <a:lnTo>
                  <a:pt x="4393648" y="6003925"/>
                </a:lnTo>
                <a:lnTo>
                  <a:pt x="4405405" y="6056312"/>
                </a:lnTo>
                <a:lnTo>
                  <a:pt x="4413803" y="6113462"/>
                </a:lnTo>
                <a:lnTo>
                  <a:pt x="4417162" y="6183312"/>
                </a:lnTo>
                <a:lnTo>
                  <a:pt x="4413803" y="6251575"/>
                </a:lnTo>
                <a:lnTo>
                  <a:pt x="4405405" y="6311900"/>
                </a:lnTo>
                <a:lnTo>
                  <a:pt x="4393648" y="6361112"/>
                </a:lnTo>
                <a:lnTo>
                  <a:pt x="4378531" y="6407150"/>
                </a:lnTo>
                <a:lnTo>
                  <a:pt x="4361735" y="6448425"/>
                </a:lnTo>
                <a:lnTo>
                  <a:pt x="4343260" y="6488112"/>
                </a:lnTo>
                <a:lnTo>
                  <a:pt x="4324784" y="6523037"/>
                </a:lnTo>
                <a:lnTo>
                  <a:pt x="4304629" y="6561137"/>
                </a:lnTo>
                <a:lnTo>
                  <a:pt x="4284474" y="6597650"/>
                </a:lnTo>
                <a:lnTo>
                  <a:pt x="4267678" y="6640512"/>
                </a:lnTo>
                <a:lnTo>
                  <a:pt x="4250882" y="6683375"/>
                </a:lnTo>
                <a:lnTo>
                  <a:pt x="4240804" y="6735762"/>
                </a:lnTo>
                <a:lnTo>
                  <a:pt x="4232407" y="6791325"/>
                </a:lnTo>
                <a:lnTo>
                  <a:pt x="4227367" y="6858000"/>
                </a:lnTo>
                <a:lnTo>
                  <a:pt x="2310062" y="6858000"/>
                </a:lnTo>
                <a:lnTo>
                  <a:pt x="144378" y="6858000"/>
                </a:lnTo>
                <a:lnTo>
                  <a:pt x="0" y="6858000"/>
                </a:lnTo>
                <a:close/>
              </a:path>
            </a:pathLst>
          </a:custGeom>
          <a:solidFill>
            <a:srgbClr val="FFFFFF"/>
          </a:solidFill>
          <a:ln w="0">
            <a:noFill/>
            <a:prstDash val="solid"/>
            <a:round/>
            <a:headEnd/>
            <a:tailEnd/>
          </a:ln>
        </p:spPr>
      </p:sp>
      <p:sp useBgFill="1">
        <p:nvSpPr>
          <p:cNvPr id="19" name="Freeform: Shape 18">
            <a:extLst>
              <a:ext uri="{FF2B5EF4-FFF2-40B4-BE49-F238E27FC236}">
                <a16:creationId xmlns:a16="http://schemas.microsoft.com/office/drawing/2014/main" id="{A7A4B465-FBCC-4CD4-89A1-82992A7B47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272784" cy="6858000"/>
          </a:xfrm>
          <a:custGeom>
            <a:avLst/>
            <a:gdLst>
              <a:gd name="connsiteX0" fmla="*/ 0 w 4272784"/>
              <a:gd name="connsiteY0" fmla="*/ 0 h 6858000"/>
              <a:gd name="connsiteX1" fmla="*/ 4082989 w 4272784"/>
              <a:gd name="connsiteY1" fmla="*/ 0 h 6858000"/>
              <a:gd name="connsiteX2" fmla="*/ 4088029 w 4272784"/>
              <a:gd name="connsiteY2" fmla="*/ 66675 h 6858000"/>
              <a:gd name="connsiteX3" fmla="*/ 4096426 w 4272784"/>
              <a:gd name="connsiteY3" fmla="*/ 122237 h 6858000"/>
              <a:gd name="connsiteX4" fmla="*/ 4106504 w 4272784"/>
              <a:gd name="connsiteY4" fmla="*/ 174625 h 6858000"/>
              <a:gd name="connsiteX5" fmla="*/ 4123300 w 4272784"/>
              <a:gd name="connsiteY5" fmla="*/ 217487 h 6858000"/>
              <a:gd name="connsiteX6" fmla="*/ 4140096 w 4272784"/>
              <a:gd name="connsiteY6" fmla="*/ 260350 h 6858000"/>
              <a:gd name="connsiteX7" fmla="*/ 4160251 w 4272784"/>
              <a:gd name="connsiteY7" fmla="*/ 296862 h 6858000"/>
              <a:gd name="connsiteX8" fmla="*/ 4180406 w 4272784"/>
              <a:gd name="connsiteY8" fmla="*/ 334962 h 6858000"/>
              <a:gd name="connsiteX9" fmla="*/ 4198882 w 4272784"/>
              <a:gd name="connsiteY9" fmla="*/ 369887 h 6858000"/>
              <a:gd name="connsiteX10" fmla="*/ 4217357 w 4272784"/>
              <a:gd name="connsiteY10" fmla="*/ 409575 h 6858000"/>
              <a:gd name="connsiteX11" fmla="*/ 4234153 w 4272784"/>
              <a:gd name="connsiteY11" fmla="*/ 450850 h 6858000"/>
              <a:gd name="connsiteX12" fmla="*/ 4249270 w 4272784"/>
              <a:gd name="connsiteY12" fmla="*/ 496887 h 6858000"/>
              <a:gd name="connsiteX13" fmla="*/ 4261027 w 4272784"/>
              <a:gd name="connsiteY13" fmla="*/ 546100 h 6858000"/>
              <a:gd name="connsiteX14" fmla="*/ 4269425 w 4272784"/>
              <a:gd name="connsiteY14" fmla="*/ 606425 h 6858000"/>
              <a:gd name="connsiteX15" fmla="*/ 4272784 w 4272784"/>
              <a:gd name="connsiteY15" fmla="*/ 673100 h 6858000"/>
              <a:gd name="connsiteX16" fmla="*/ 4269425 w 4272784"/>
              <a:gd name="connsiteY16" fmla="*/ 744537 h 6858000"/>
              <a:gd name="connsiteX17" fmla="*/ 4261027 w 4272784"/>
              <a:gd name="connsiteY17" fmla="*/ 801687 h 6858000"/>
              <a:gd name="connsiteX18" fmla="*/ 4249270 w 4272784"/>
              <a:gd name="connsiteY18" fmla="*/ 854075 h 6858000"/>
              <a:gd name="connsiteX19" fmla="*/ 4234153 w 4272784"/>
              <a:gd name="connsiteY19" fmla="*/ 901700 h 6858000"/>
              <a:gd name="connsiteX20" fmla="*/ 4217357 w 4272784"/>
              <a:gd name="connsiteY20" fmla="*/ 942975 h 6858000"/>
              <a:gd name="connsiteX21" fmla="*/ 4197202 w 4272784"/>
              <a:gd name="connsiteY21" fmla="*/ 981075 h 6858000"/>
              <a:gd name="connsiteX22" fmla="*/ 4177047 w 4272784"/>
              <a:gd name="connsiteY22" fmla="*/ 1017587 h 6858000"/>
              <a:gd name="connsiteX23" fmla="*/ 4156892 w 4272784"/>
              <a:gd name="connsiteY23" fmla="*/ 1055687 h 6858000"/>
              <a:gd name="connsiteX24" fmla="*/ 4138416 w 4272784"/>
              <a:gd name="connsiteY24" fmla="*/ 1095375 h 6858000"/>
              <a:gd name="connsiteX25" fmla="*/ 4119940 w 4272784"/>
              <a:gd name="connsiteY25" fmla="*/ 1136650 h 6858000"/>
              <a:gd name="connsiteX26" fmla="*/ 4104825 w 4272784"/>
              <a:gd name="connsiteY26" fmla="*/ 1182687 h 6858000"/>
              <a:gd name="connsiteX27" fmla="*/ 4094747 w 4272784"/>
              <a:gd name="connsiteY27" fmla="*/ 1235075 h 6858000"/>
              <a:gd name="connsiteX28" fmla="*/ 4084669 w 4272784"/>
              <a:gd name="connsiteY28" fmla="*/ 1295400 h 6858000"/>
              <a:gd name="connsiteX29" fmla="*/ 4082989 w 4272784"/>
              <a:gd name="connsiteY29" fmla="*/ 1363662 h 6858000"/>
              <a:gd name="connsiteX30" fmla="*/ 4084669 w 4272784"/>
              <a:gd name="connsiteY30" fmla="*/ 1431925 h 6858000"/>
              <a:gd name="connsiteX31" fmla="*/ 4094747 w 4272784"/>
              <a:gd name="connsiteY31" fmla="*/ 1492250 h 6858000"/>
              <a:gd name="connsiteX32" fmla="*/ 4104825 w 4272784"/>
              <a:gd name="connsiteY32" fmla="*/ 1544637 h 6858000"/>
              <a:gd name="connsiteX33" fmla="*/ 4119940 w 4272784"/>
              <a:gd name="connsiteY33" fmla="*/ 1589087 h 6858000"/>
              <a:gd name="connsiteX34" fmla="*/ 4138416 w 4272784"/>
              <a:gd name="connsiteY34" fmla="*/ 1631950 h 6858000"/>
              <a:gd name="connsiteX35" fmla="*/ 4156892 w 4272784"/>
              <a:gd name="connsiteY35" fmla="*/ 1671637 h 6858000"/>
              <a:gd name="connsiteX36" fmla="*/ 4177047 w 4272784"/>
              <a:gd name="connsiteY36" fmla="*/ 1708150 h 6858000"/>
              <a:gd name="connsiteX37" fmla="*/ 4197202 w 4272784"/>
              <a:gd name="connsiteY37" fmla="*/ 1743075 h 6858000"/>
              <a:gd name="connsiteX38" fmla="*/ 4217357 w 4272784"/>
              <a:gd name="connsiteY38" fmla="*/ 1782762 h 6858000"/>
              <a:gd name="connsiteX39" fmla="*/ 4234153 w 4272784"/>
              <a:gd name="connsiteY39" fmla="*/ 1824037 h 6858000"/>
              <a:gd name="connsiteX40" fmla="*/ 4249270 w 4272784"/>
              <a:gd name="connsiteY40" fmla="*/ 1870075 h 6858000"/>
              <a:gd name="connsiteX41" fmla="*/ 4261027 w 4272784"/>
              <a:gd name="connsiteY41" fmla="*/ 1922462 h 6858000"/>
              <a:gd name="connsiteX42" fmla="*/ 4269425 w 4272784"/>
              <a:gd name="connsiteY42" fmla="*/ 1982787 h 6858000"/>
              <a:gd name="connsiteX43" fmla="*/ 4272784 w 4272784"/>
              <a:gd name="connsiteY43" fmla="*/ 2051050 h 6858000"/>
              <a:gd name="connsiteX44" fmla="*/ 4269425 w 4272784"/>
              <a:gd name="connsiteY44" fmla="*/ 2119312 h 6858000"/>
              <a:gd name="connsiteX45" fmla="*/ 4261027 w 4272784"/>
              <a:gd name="connsiteY45" fmla="*/ 2179637 h 6858000"/>
              <a:gd name="connsiteX46" fmla="*/ 4249270 w 4272784"/>
              <a:gd name="connsiteY46" fmla="*/ 2232025 h 6858000"/>
              <a:gd name="connsiteX47" fmla="*/ 4234153 w 4272784"/>
              <a:gd name="connsiteY47" fmla="*/ 2278062 h 6858000"/>
              <a:gd name="connsiteX48" fmla="*/ 4217357 w 4272784"/>
              <a:gd name="connsiteY48" fmla="*/ 2319337 h 6858000"/>
              <a:gd name="connsiteX49" fmla="*/ 4197202 w 4272784"/>
              <a:gd name="connsiteY49" fmla="*/ 2359025 h 6858000"/>
              <a:gd name="connsiteX50" fmla="*/ 4177047 w 4272784"/>
              <a:gd name="connsiteY50" fmla="*/ 2395537 h 6858000"/>
              <a:gd name="connsiteX51" fmla="*/ 4156892 w 4272784"/>
              <a:gd name="connsiteY51" fmla="*/ 2433637 h 6858000"/>
              <a:gd name="connsiteX52" fmla="*/ 4138416 w 4272784"/>
              <a:gd name="connsiteY52" fmla="*/ 2471737 h 6858000"/>
              <a:gd name="connsiteX53" fmla="*/ 4119940 w 4272784"/>
              <a:gd name="connsiteY53" fmla="*/ 2513012 h 6858000"/>
              <a:gd name="connsiteX54" fmla="*/ 4104825 w 4272784"/>
              <a:gd name="connsiteY54" fmla="*/ 2560637 h 6858000"/>
              <a:gd name="connsiteX55" fmla="*/ 4094747 w 4272784"/>
              <a:gd name="connsiteY55" fmla="*/ 2613025 h 6858000"/>
              <a:gd name="connsiteX56" fmla="*/ 4084669 w 4272784"/>
              <a:gd name="connsiteY56" fmla="*/ 2671762 h 6858000"/>
              <a:gd name="connsiteX57" fmla="*/ 4082989 w 4272784"/>
              <a:gd name="connsiteY57" fmla="*/ 2741612 h 6858000"/>
              <a:gd name="connsiteX58" fmla="*/ 4084669 w 4272784"/>
              <a:gd name="connsiteY58" fmla="*/ 2809875 h 6858000"/>
              <a:gd name="connsiteX59" fmla="*/ 4094747 w 4272784"/>
              <a:gd name="connsiteY59" fmla="*/ 2868612 h 6858000"/>
              <a:gd name="connsiteX60" fmla="*/ 4104825 w 4272784"/>
              <a:gd name="connsiteY60" fmla="*/ 2922587 h 6858000"/>
              <a:gd name="connsiteX61" fmla="*/ 4119940 w 4272784"/>
              <a:gd name="connsiteY61" fmla="*/ 2967037 h 6858000"/>
              <a:gd name="connsiteX62" fmla="*/ 4138416 w 4272784"/>
              <a:gd name="connsiteY62" fmla="*/ 3009900 h 6858000"/>
              <a:gd name="connsiteX63" fmla="*/ 4156892 w 4272784"/>
              <a:gd name="connsiteY63" fmla="*/ 3046412 h 6858000"/>
              <a:gd name="connsiteX64" fmla="*/ 4177047 w 4272784"/>
              <a:gd name="connsiteY64" fmla="*/ 3084512 h 6858000"/>
              <a:gd name="connsiteX65" fmla="*/ 4197202 w 4272784"/>
              <a:gd name="connsiteY65" fmla="*/ 3121025 h 6858000"/>
              <a:gd name="connsiteX66" fmla="*/ 4217357 w 4272784"/>
              <a:gd name="connsiteY66" fmla="*/ 3160712 h 6858000"/>
              <a:gd name="connsiteX67" fmla="*/ 4234153 w 4272784"/>
              <a:gd name="connsiteY67" fmla="*/ 3201987 h 6858000"/>
              <a:gd name="connsiteX68" fmla="*/ 4249270 w 4272784"/>
              <a:gd name="connsiteY68" fmla="*/ 3248025 h 6858000"/>
              <a:gd name="connsiteX69" fmla="*/ 4261027 w 4272784"/>
              <a:gd name="connsiteY69" fmla="*/ 3300412 h 6858000"/>
              <a:gd name="connsiteX70" fmla="*/ 4269425 w 4272784"/>
              <a:gd name="connsiteY70" fmla="*/ 3360737 h 6858000"/>
              <a:gd name="connsiteX71" fmla="*/ 4272784 w 4272784"/>
              <a:gd name="connsiteY71" fmla="*/ 3427412 h 6858000"/>
              <a:gd name="connsiteX72" fmla="*/ 4269425 w 4272784"/>
              <a:gd name="connsiteY72" fmla="*/ 3497262 h 6858000"/>
              <a:gd name="connsiteX73" fmla="*/ 4261027 w 4272784"/>
              <a:gd name="connsiteY73" fmla="*/ 3557587 h 6858000"/>
              <a:gd name="connsiteX74" fmla="*/ 4249270 w 4272784"/>
              <a:gd name="connsiteY74" fmla="*/ 3609975 h 6858000"/>
              <a:gd name="connsiteX75" fmla="*/ 4234153 w 4272784"/>
              <a:gd name="connsiteY75" fmla="*/ 3656012 h 6858000"/>
              <a:gd name="connsiteX76" fmla="*/ 4217357 w 4272784"/>
              <a:gd name="connsiteY76" fmla="*/ 3697287 h 6858000"/>
              <a:gd name="connsiteX77" fmla="*/ 4197202 w 4272784"/>
              <a:gd name="connsiteY77" fmla="*/ 3736975 h 6858000"/>
              <a:gd name="connsiteX78" fmla="*/ 4156892 w 4272784"/>
              <a:gd name="connsiteY78" fmla="*/ 3811587 h 6858000"/>
              <a:gd name="connsiteX79" fmla="*/ 4138416 w 4272784"/>
              <a:gd name="connsiteY79" fmla="*/ 3848100 h 6858000"/>
              <a:gd name="connsiteX80" fmla="*/ 4119940 w 4272784"/>
              <a:gd name="connsiteY80" fmla="*/ 3890962 h 6858000"/>
              <a:gd name="connsiteX81" fmla="*/ 4104825 w 4272784"/>
              <a:gd name="connsiteY81" fmla="*/ 3935412 h 6858000"/>
              <a:gd name="connsiteX82" fmla="*/ 4094747 w 4272784"/>
              <a:gd name="connsiteY82" fmla="*/ 3987800 h 6858000"/>
              <a:gd name="connsiteX83" fmla="*/ 4084669 w 4272784"/>
              <a:gd name="connsiteY83" fmla="*/ 4048125 h 6858000"/>
              <a:gd name="connsiteX84" fmla="*/ 4082989 w 4272784"/>
              <a:gd name="connsiteY84" fmla="*/ 4116387 h 6858000"/>
              <a:gd name="connsiteX85" fmla="*/ 4084669 w 4272784"/>
              <a:gd name="connsiteY85" fmla="*/ 4186237 h 6858000"/>
              <a:gd name="connsiteX86" fmla="*/ 4094747 w 4272784"/>
              <a:gd name="connsiteY86" fmla="*/ 4244975 h 6858000"/>
              <a:gd name="connsiteX87" fmla="*/ 4104825 w 4272784"/>
              <a:gd name="connsiteY87" fmla="*/ 4297362 h 6858000"/>
              <a:gd name="connsiteX88" fmla="*/ 4119940 w 4272784"/>
              <a:gd name="connsiteY88" fmla="*/ 4343400 h 6858000"/>
              <a:gd name="connsiteX89" fmla="*/ 4138416 w 4272784"/>
              <a:gd name="connsiteY89" fmla="*/ 4386262 h 6858000"/>
              <a:gd name="connsiteX90" fmla="*/ 4156892 w 4272784"/>
              <a:gd name="connsiteY90" fmla="*/ 4424362 h 6858000"/>
              <a:gd name="connsiteX91" fmla="*/ 4197202 w 4272784"/>
              <a:gd name="connsiteY91" fmla="*/ 4498975 h 6858000"/>
              <a:gd name="connsiteX92" fmla="*/ 4217357 w 4272784"/>
              <a:gd name="connsiteY92" fmla="*/ 4537075 h 6858000"/>
              <a:gd name="connsiteX93" fmla="*/ 4234153 w 4272784"/>
              <a:gd name="connsiteY93" fmla="*/ 4579937 h 6858000"/>
              <a:gd name="connsiteX94" fmla="*/ 4249270 w 4272784"/>
              <a:gd name="connsiteY94" fmla="*/ 4625975 h 6858000"/>
              <a:gd name="connsiteX95" fmla="*/ 4261027 w 4272784"/>
              <a:gd name="connsiteY95" fmla="*/ 4678362 h 6858000"/>
              <a:gd name="connsiteX96" fmla="*/ 4269425 w 4272784"/>
              <a:gd name="connsiteY96" fmla="*/ 4738687 h 6858000"/>
              <a:gd name="connsiteX97" fmla="*/ 4272784 w 4272784"/>
              <a:gd name="connsiteY97" fmla="*/ 4806950 h 6858000"/>
              <a:gd name="connsiteX98" fmla="*/ 4269425 w 4272784"/>
              <a:gd name="connsiteY98" fmla="*/ 4875212 h 6858000"/>
              <a:gd name="connsiteX99" fmla="*/ 4261027 w 4272784"/>
              <a:gd name="connsiteY99" fmla="*/ 4935537 h 6858000"/>
              <a:gd name="connsiteX100" fmla="*/ 4249270 w 4272784"/>
              <a:gd name="connsiteY100" fmla="*/ 4987925 h 6858000"/>
              <a:gd name="connsiteX101" fmla="*/ 4234153 w 4272784"/>
              <a:gd name="connsiteY101" fmla="*/ 5033962 h 6858000"/>
              <a:gd name="connsiteX102" fmla="*/ 4217357 w 4272784"/>
              <a:gd name="connsiteY102" fmla="*/ 5075237 h 6858000"/>
              <a:gd name="connsiteX103" fmla="*/ 4197202 w 4272784"/>
              <a:gd name="connsiteY103" fmla="*/ 5114925 h 6858000"/>
              <a:gd name="connsiteX104" fmla="*/ 4177047 w 4272784"/>
              <a:gd name="connsiteY104" fmla="*/ 5149850 h 6858000"/>
              <a:gd name="connsiteX105" fmla="*/ 4156892 w 4272784"/>
              <a:gd name="connsiteY105" fmla="*/ 5186362 h 6858000"/>
              <a:gd name="connsiteX106" fmla="*/ 4138416 w 4272784"/>
              <a:gd name="connsiteY106" fmla="*/ 5226050 h 6858000"/>
              <a:gd name="connsiteX107" fmla="*/ 4119940 w 4272784"/>
              <a:gd name="connsiteY107" fmla="*/ 5268912 h 6858000"/>
              <a:gd name="connsiteX108" fmla="*/ 4104825 w 4272784"/>
              <a:gd name="connsiteY108" fmla="*/ 5313362 h 6858000"/>
              <a:gd name="connsiteX109" fmla="*/ 4094747 w 4272784"/>
              <a:gd name="connsiteY109" fmla="*/ 5365750 h 6858000"/>
              <a:gd name="connsiteX110" fmla="*/ 4084669 w 4272784"/>
              <a:gd name="connsiteY110" fmla="*/ 5426075 h 6858000"/>
              <a:gd name="connsiteX111" fmla="*/ 4082989 w 4272784"/>
              <a:gd name="connsiteY111" fmla="*/ 5494337 h 6858000"/>
              <a:gd name="connsiteX112" fmla="*/ 4084669 w 4272784"/>
              <a:gd name="connsiteY112" fmla="*/ 5562600 h 6858000"/>
              <a:gd name="connsiteX113" fmla="*/ 4094747 w 4272784"/>
              <a:gd name="connsiteY113" fmla="*/ 5622925 h 6858000"/>
              <a:gd name="connsiteX114" fmla="*/ 4104825 w 4272784"/>
              <a:gd name="connsiteY114" fmla="*/ 5675312 h 6858000"/>
              <a:gd name="connsiteX115" fmla="*/ 4119940 w 4272784"/>
              <a:gd name="connsiteY115" fmla="*/ 5721350 h 6858000"/>
              <a:gd name="connsiteX116" fmla="*/ 4138416 w 4272784"/>
              <a:gd name="connsiteY116" fmla="*/ 5762625 h 6858000"/>
              <a:gd name="connsiteX117" fmla="*/ 4156892 w 4272784"/>
              <a:gd name="connsiteY117" fmla="*/ 5802312 h 6858000"/>
              <a:gd name="connsiteX118" fmla="*/ 4177047 w 4272784"/>
              <a:gd name="connsiteY118" fmla="*/ 5840412 h 6858000"/>
              <a:gd name="connsiteX119" fmla="*/ 4197202 w 4272784"/>
              <a:gd name="connsiteY119" fmla="*/ 5876925 h 6858000"/>
              <a:gd name="connsiteX120" fmla="*/ 4217357 w 4272784"/>
              <a:gd name="connsiteY120" fmla="*/ 5915025 h 6858000"/>
              <a:gd name="connsiteX121" fmla="*/ 4234153 w 4272784"/>
              <a:gd name="connsiteY121" fmla="*/ 5956300 h 6858000"/>
              <a:gd name="connsiteX122" fmla="*/ 4249270 w 4272784"/>
              <a:gd name="connsiteY122" fmla="*/ 6003925 h 6858000"/>
              <a:gd name="connsiteX123" fmla="*/ 4261027 w 4272784"/>
              <a:gd name="connsiteY123" fmla="*/ 6056312 h 6858000"/>
              <a:gd name="connsiteX124" fmla="*/ 4269425 w 4272784"/>
              <a:gd name="connsiteY124" fmla="*/ 6113462 h 6858000"/>
              <a:gd name="connsiteX125" fmla="*/ 4272784 w 4272784"/>
              <a:gd name="connsiteY125" fmla="*/ 6183312 h 6858000"/>
              <a:gd name="connsiteX126" fmla="*/ 4269425 w 4272784"/>
              <a:gd name="connsiteY126" fmla="*/ 6251575 h 6858000"/>
              <a:gd name="connsiteX127" fmla="*/ 4261027 w 4272784"/>
              <a:gd name="connsiteY127" fmla="*/ 6311900 h 6858000"/>
              <a:gd name="connsiteX128" fmla="*/ 4249270 w 4272784"/>
              <a:gd name="connsiteY128" fmla="*/ 6361112 h 6858000"/>
              <a:gd name="connsiteX129" fmla="*/ 4234153 w 4272784"/>
              <a:gd name="connsiteY129" fmla="*/ 6407150 h 6858000"/>
              <a:gd name="connsiteX130" fmla="*/ 4217357 w 4272784"/>
              <a:gd name="connsiteY130" fmla="*/ 6448425 h 6858000"/>
              <a:gd name="connsiteX131" fmla="*/ 4198882 w 4272784"/>
              <a:gd name="connsiteY131" fmla="*/ 6488112 h 6858000"/>
              <a:gd name="connsiteX132" fmla="*/ 4180406 w 4272784"/>
              <a:gd name="connsiteY132" fmla="*/ 6523037 h 6858000"/>
              <a:gd name="connsiteX133" fmla="*/ 4160251 w 4272784"/>
              <a:gd name="connsiteY133" fmla="*/ 6561137 h 6858000"/>
              <a:gd name="connsiteX134" fmla="*/ 4140096 w 4272784"/>
              <a:gd name="connsiteY134" fmla="*/ 6597650 h 6858000"/>
              <a:gd name="connsiteX135" fmla="*/ 4123300 w 4272784"/>
              <a:gd name="connsiteY135" fmla="*/ 6640512 h 6858000"/>
              <a:gd name="connsiteX136" fmla="*/ 4106504 w 4272784"/>
              <a:gd name="connsiteY136" fmla="*/ 6683375 h 6858000"/>
              <a:gd name="connsiteX137" fmla="*/ 4096426 w 4272784"/>
              <a:gd name="connsiteY137" fmla="*/ 6735762 h 6858000"/>
              <a:gd name="connsiteX138" fmla="*/ 4088029 w 4272784"/>
              <a:gd name="connsiteY138" fmla="*/ 6791325 h 6858000"/>
              <a:gd name="connsiteX139" fmla="*/ 4082989 w 4272784"/>
              <a:gd name="connsiteY139" fmla="*/ 6858000 h 6858000"/>
              <a:gd name="connsiteX140" fmla="*/ 0 w 4272784"/>
              <a:gd name="connsiteY14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272784" h="6858000">
                <a:moveTo>
                  <a:pt x="0" y="0"/>
                </a:moveTo>
                <a:lnTo>
                  <a:pt x="4082989" y="0"/>
                </a:lnTo>
                <a:lnTo>
                  <a:pt x="4088029" y="66675"/>
                </a:lnTo>
                <a:lnTo>
                  <a:pt x="4096426" y="122237"/>
                </a:lnTo>
                <a:lnTo>
                  <a:pt x="4106504" y="174625"/>
                </a:lnTo>
                <a:lnTo>
                  <a:pt x="4123300" y="217487"/>
                </a:lnTo>
                <a:lnTo>
                  <a:pt x="4140096" y="260350"/>
                </a:lnTo>
                <a:lnTo>
                  <a:pt x="4160251" y="296862"/>
                </a:lnTo>
                <a:lnTo>
                  <a:pt x="4180406" y="334962"/>
                </a:lnTo>
                <a:lnTo>
                  <a:pt x="4198882" y="369887"/>
                </a:lnTo>
                <a:lnTo>
                  <a:pt x="4217357" y="409575"/>
                </a:lnTo>
                <a:lnTo>
                  <a:pt x="4234153" y="450850"/>
                </a:lnTo>
                <a:lnTo>
                  <a:pt x="4249270" y="496887"/>
                </a:lnTo>
                <a:lnTo>
                  <a:pt x="4261027" y="546100"/>
                </a:lnTo>
                <a:lnTo>
                  <a:pt x="4269425" y="606425"/>
                </a:lnTo>
                <a:lnTo>
                  <a:pt x="4272784" y="673100"/>
                </a:lnTo>
                <a:lnTo>
                  <a:pt x="4269425" y="744537"/>
                </a:lnTo>
                <a:lnTo>
                  <a:pt x="4261027" y="801687"/>
                </a:lnTo>
                <a:lnTo>
                  <a:pt x="4249270" y="854075"/>
                </a:lnTo>
                <a:lnTo>
                  <a:pt x="4234153" y="901700"/>
                </a:lnTo>
                <a:lnTo>
                  <a:pt x="4217357" y="942975"/>
                </a:lnTo>
                <a:lnTo>
                  <a:pt x="4197202" y="981075"/>
                </a:lnTo>
                <a:lnTo>
                  <a:pt x="4177047" y="1017587"/>
                </a:lnTo>
                <a:lnTo>
                  <a:pt x="4156892" y="1055687"/>
                </a:lnTo>
                <a:lnTo>
                  <a:pt x="4138416" y="1095375"/>
                </a:lnTo>
                <a:lnTo>
                  <a:pt x="4119940" y="1136650"/>
                </a:lnTo>
                <a:lnTo>
                  <a:pt x="4104825" y="1182687"/>
                </a:lnTo>
                <a:lnTo>
                  <a:pt x="4094747" y="1235075"/>
                </a:lnTo>
                <a:lnTo>
                  <a:pt x="4084669" y="1295400"/>
                </a:lnTo>
                <a:lnTo>
                  <a:pt x="4082989" y="1363662"/>
                </a:lnTo>
                <a:lnTo>
                  <a:pt x="4084669" y="1431925"/>
                </a:lnTo>
                <a:lnTo>
                  <a:pt x="4094747" y="1492250"/>
                </a:lnTo>
                <a:lnTo>
                  <a:pt x="4104825" y="1544637"/>
                </a:lnTo>
                <a:lnTo>
                  <a:pt x="4119940" y="1589087"/>
                </a:lnTo>
                <a:lnTo>
                  <a:pt x="4138416" y="1631950"/>
                </a:lnTo>
                <a:lnTo>
                  <a:pt x="4156892" y="1671637"/>
                </a:lnTo>
                <a:lnTo>
                  <a:pt x="4177047" y="1708150"/>
                </a:lnTo>
                <a:lnTo>
                  <a:pt x="4197202" y="1743075"/>
                </a:lnTo>
                <a:lnTo>
                  <a:pt x="4217357" y="1782762"/>
                </a:lnTo>
                <a:lnTo>
                  <a:pt x="4234153" y="1824037"/>
                </a:lnTo>
                <a:lnTo>
                  <a:pt x="4249270" y="1870075"/>
                </a:lnTo>
                <a:lnTo>
                  <a:pt x="4261027" y="1922462"/>
                </a:lnTo>
                <a:lnTo>
                  <a:pt x="4269425" y="1982787"/>
                </a:lnTo>
                <a:lnTo>
                  <a:pt x="4272784" y="2051050"/>
                </a:lnTo>
                <a:lnTo>
                  <a:pt x="4269425" y="2119312"/>
                </a:lnTo>
                <a:lnTo>
                  <a:pt x="4261027" y="2179637"/>
                </a:lnTo>
                <a:lnTo>
                  <a:pt x="4249270" y="2232025"/>
                </a:lnTo>
                <a:lnTo>
                  <a:pt x="4234153" y="2278062"/>
                </a:lnTo>
                <a:lnTo>
                  <a:pt x="4217357" y="2319337"/>
                </a:lnTo>
                <a:lnTo>
                  <a:pt x="4197202" y="2359025"/>
                </a:lnTo>
                <a:lnTo>
                  <a:pt x="4177047" y="2395537"/>
                </a:lnTo>
                <a:lnTo>
                  <a:pt x="4156892" y="2433637"/>
                </a:lnTo>
                <a:lnTo>
                  <a:pt x="4138416" y="2471737"/>
                </a:lnTo>
                <a:lnTo>
                  <a:pt x="4119940" y="2513012"/>
                </a:lnTo>
                <a:lnTo>
                  <a:pt x="4104825" y="2560637"/>
                </a:lnTo>
                <a:lnTo>
                  <a:pt x="4094747" y="2613025"/>
                </a:lnTo>
                <a:lnTo>
                  <a:pt x="4084669" y="2671762"/>
                </a:lnTo>
                <a:lnTo>
                  <a:pt x="4082989" y="2741612"/>
                </a:lnTo>
                <a:lnTo>
                  <a:pt x="4084669" y="2809875"/>
                </a:lnTo>
                <a:lnTo>
                  <a:pt x="4094747" y="2868612"/>
                </a:lnTo>
                <a:lnTo>
                  <a:pt x="4104825" y="2922587"/>
                </a:lnTo>
                <a:lnTo>
                  <a:pt x="4119940" y="2967037"/>
                </a:lnTo>
                <a:lnTo>
                  <a:pt x="4138416" y="3009900"/>
                </a:lnTo>
                <a:lnTo>
                  <a:pt x="4156892" y="3046412"/>
                </a:lnTo>
                <a:lnTo>
                  <a:pt x="4177047" y="3084512"/>
                </a:lnTo>
                <a:lnTo>
                  <a:pt x="4197202" y="3121025"/>
                </a:lnTo>
                <a:lnTo>
                  <a:pt x="4217357" y="3160712"/>
                </a:lnTo>
                <a:lnTo>
                  <a:pt x="4234153" y="3201987"/>
                </a:lnTo>
                <a:lnTo>
                  <a:pt x="4249270" y="3248025"/>
                </a:lnTo>
                <a:lnTo>
                  <a:pt x="4261027" y="3300412"/>
                </a:lnTo>
                <a:lnTo>
                  <a:pt x="4269425" y="3360737"/>
                </a:lnTo>
                <a:lnTo>
                  <a:pt x="4272784" y="3427412"/>
                </a:lnTo>
                <a:lnTo>
                  <a:pt x="4269425" y="3497262"/>
                </a:lnTo>
                <a:lnTo>
                  <a:pt x="4261027" y="3557587"/>
                </a:lnTo>
                <a:lnTo>
                  <a:pt x="4249270" y="3609975"/>
                </a:lnTo>
                <a:lnTo>
                  <a:pt x="4234153" y="3656012"/>
                </a:lnTo>
                <a:lnTo>
                  <a:pt x="4217357" y="3697287"/>
                </a:lnTo>
                <a:lnTo>
                  <a:pt x="4197202" y="3736975"/>
                </a:lnTo>
                <a:lnTo>
                  <a:pt x="4156892" y="3811587"/>
                </a:lnTo>
                <a:lnTo>
                  <a:pt x="4138416" y="3848100"/>
                </a:lnTo>
                <a:lnTo>
                  <a:pt x="4119940" y="3890962"/>
                </a:lnTo>
                <a:lnTo>
                  <a:pt x="4104825" y="3935412"/>
                </a:lnTo>
                <a:lnTo>
                  <a:pt x="4094747" y="3987800"/>
                </a:lnTo>
                <a:lnTo>
                  <a:pt x="4084669" y="4048125"/>
                </a:lnTo>
                <a:lnTo>
                  <a:pt x="4082989" y="4116387"/>
                </a:lnTo>
                <a:lnTo>
                  <a:pt x="4084669" y="4186237"/>
                </a:lnTo>
                <a:lnTo>
                  <a:pt x="4094747" y="4244975"/>
                </a:lnTo>
                <a:lnTo>
                  <a:pt x="4104825" y="4297362"/>
                </a:lnTo>
                <a:lnTo>
                  <a:pt x="4119940" y="4343400"/>
                </a:lnTo>
                <a:lnTo>
                  <a:pt x="4138416" y="4386262"/>
                </a:lnTo>
                <a:lnTo>
                  <a:pt x="4156892" y="4424362"/>
                </a:lnTo>
                <a:lnTo>
                  <a:pt x="4197202" y="4498975"/>
                </a:lnTo>
                <a:lnTo>
                  <a:pt x="4217357" y="4537075"/>
                </a:lnTo>
                <a:lnTo>
                  <a:pt x="4234153" y="4579937"/>
                </a:lnTo>
                <a:lnTo>
                  <a:pt x="4249270" y="4625975"/>
                </a:lnTo>
                <a:lnTo>
                  <a:pt x="4261027" y="4678362"/>
                </a:lnTo>
                <a:lnTo>
                  <a:pt x="4269425" y="4738687"/>
                </a:lnTo>
                <a:lnTo>
                  <a:pt x="4272784" y="4806950"/>
                </a:lnTo>
                <a:lnTo>
                  <a:pt x="4269425" y="4875212"/>
                </a:lnTo>
                <a:lnTo>
                  <a:pt x="4261027" y="4935537"/>
                </a:lnTo>
                <a:lnTo>
                  <a:pt x="4249270" y="4987925"/>
                </a:lnTo>
                <a:lnTo>
                  <a:pt x="4234153" y="5033962"/>
                </a:lnTo>
                <a:lnTo>
                  <a:pt x="4217357" y="5075237"/>
                </a:lnTo>
                <a:lnTo>
                  <a:pt x="4197202" y="5114925"/>
                </a:lnTo>
                <a:lnTo>
                  <a:pt x="4177047" y="5149850"/>
                </a:lnTo>
                <a:lnTo>
                  <a:pt x="4156892" y="5186362"/>
                </a:lnTo>
                <a:lnTo>
                  <a:pt x="4138416" y="5226050"/>
                </a:lnTo>
                <a:lnTo>
                  <a:pt x="4119940" y="5268912"/>
                </a:lnTo>
                <a:lnTo>
                  <a:pt x="4104825" y="5313362"/>
                </a:lnTo>
                <a:lnTo>
                  <a:pt x="4094747" y="5365750"/>
                </a:lnTo>
                <a:lnTo>
                  <a:pt x="4084669" y="5426075"/>
                </a:lnTo>
                <a:lnTo>
                  <a:pt x="4082989" y="5494337"/>
                </a:lnTo>
                <a:lnTo>
                  <a:pt x="4084669" y="5562600"/>
                </a:lnTo>
                <a:lnTo>
                  <a:pt x="4094747" y="5622925"/>
                </a:lnTo>
                <a:lnTo>
                  <a:pt x="4104825" y="5675312"/>
                </a:lnTo>
                <a:lnTo>
                  <a:pt x="4119940" y="5721350"/>
                </a:lnTo>
                <a:lnTo>
                  <a:pt x="4138416" y="5762625"/>
                </a:lnTo>
                <a:lnTo>
                  <a:pt x="4156892" y="5802312"/>
                </a:lnTo>
                <a:lnTo>
                  <a:pt x="4177047" y="5840412"/>
                </a:lnTo>
                <a:lnTo>
                  <a:pt x="4197202" y="5876925"/>
                </a:lnTo>
                <a:lnTo>
                  <a:pt x="4217357" y="5915025"/>
                </a:lnTo>
                <a:lnTo>
                  <a:pt x="4234153" y="5956300"/>
                </a:lnTo>
                <a:lnTo>
                  <a:pt x="4249270" y="6003925"/>
                </a:lnTo>
                <a:lnTo>
                  <a:pt x="4261027" y="6056312"/>
                </a:lnTo>
                <a:lnTo>
                  <a:pt x="4269425" y="6113462"/>
                </a:lnTo>
                <a:lnTo>
                  <a:pt x="4272784" y="6183312"/>
                </a:lnTo>
                <a:lnTo>
                  <a:pt x="4269425" y="6251575"/>
                </a:lnTo>
                <a:lnTo>
                  <a:pt x="4261027" y="6311900"/>
                </a:lnTo>
                <a:lnTo>
                  <a:pt x="4249270" y="6361112"/>
                </a:lnTo>
                <a:lnTo>
                  <a:pt x="4234153" y="6407150"/>
                </a:lnTo>
                <a:lnTo>
                  <a:pt x="4217357" y="6448425"/>
                </a:lnTo>
                <a:lnTo>
                  <a:pt x="4198882" y="6488112"/>
                </a:lnTo>
                <a:lnTo>
                  <a:pt x="4180406" y="6523037"/>
                </a:lnTo>
                <a:lnTo>
                  <a:pt x="4160251" y="6561137"/>
                </a:lnTo>
                <a:lnTo>
                  <a:pt x="4140096" y="6597650"/>
                </a:lnTo>
                <a:lnTo>
                  <a:pt x="4123300" y="6640512"/>
                </a:lnTo>
                <a:lnTo>
                  <a:pt x="4106504" y="6683375"/>
                </a:lnTo>
                <a:lnTo>
                  <a:pt x="4096426" y="6735762"/>
                </a:lnTo>
                <a:lnTo>
                  <a:pt x="4088029" y="6791325"/>
                </a:lnTo>
                <a:lnTo>
                  <a:pt x="4082989" y="6858000"/>
                </a:lnTo>
                <a:lnTo>
                  <a:pt x="0" y="6858000"/>
                </a:lnTo>
                <a:close/>
              </a:path>
            </a:pathLst>
          </a:custGeom>
          <a:ln w="0">
            <a:noFill/>
            <a:prstDash val="solid"/>
            <a:round/>
            <a:headEnd/>
            <a:tailEnd/>
          </a:ln>
        </p:spPr>
        <p:txBody>
          <a:bodyPr/>
          <a:lstStyle/>
          <a:p>
            <a:endParaRPr lang="en-US" dirty="0"/>
          </a:p>
        </p:txBody>
      </p:sp>
      <p:sp>
        <p:nvSpPr>
          <p:cNvPr id="21" name="Freeform: Shape 20">
            <a:extLst>
              <a:ext uri="{FF2B5EF4-FFF2-40B4-BE49-F238E27FC236}">
                <a16:creationId xmlns:a16="http://schemas.microsoft.com/office/drawing/2014/main" id="{909E572F-9CDC-4214-9D42-FF00176495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17162" cy="6858000"/>
          </a:xfrm>
          <a:custGeom>
            <a:avLst/>
            <a:gdLst>
              <a:gd name="connsiteX0" fmla="*/ 4417162 w 4417162"/>
              <a:gd name="connsiteY0" fmla="*/ 0 h 6858000"/>
              <a:gd name="connsiteX1" fmla="*/ 334174 w 4417162"/>
              <a:gd name="connsiteY1" fmla="*/ 0 h 6858000"/>
              <a:gd name="connsiteX2" fmla="*/ 334173 w 4417162"/>
              <a:gd name="connsiteY2" fmla="*/ 0 h 6858000"/>
              <a:gd name="connsiteX3" fmla="*/ 189795 w 4417162"/>
              <a:gd name="connsiteY3" fmla="*/ 0 h 6858000"/>
              <a:gd name="connsiteX4" fmla="*/ 184756 w 4417162"/>
              <a:gd name="connsiteY4" fmla="*/ 66675 h 6858000"/>
              <a:gd name="connsiteX5" fmla="*/ 176358 w 4417162"/>
              <a:gd name="connsiteY5" fmla="*/ 122237 h 6858000"/>
              <a:gd name="connsiteX6" fmla="*/ 166281 w 4417162"/>
              <a:gd name="connsiteY6" fmla="*/ 174625 h 6858000"/>
              <a:gd name="connsiteX7" fmla="*/ 149485 w 4417162"/>
              <a:gd name="connsiteY7" fmla="*/ 217487 h 6858000"/>
              <a:gd name="connsiteX8" fmla="*/ 132689 w 4417162"/>
              <a:gd name="connsiteY8" fmla="*/ 260350 h 6858000"/>
              <a:gd name="connsiteX9" fmla="*/ 112534 w 4417162"/>
              <a:gd name="connsiteY9" fmla="*/ 296862 h 6858000"/>
              <a:gd name="connsiteX10" fmla="*/ 92379 w 4417162"/>
              <a:gd name="connsiteY10" fmla="*/ 334962 h 6858000"/>
              <a:gd name="connsiteX11" fmla="*/ 73903 w 4417162"/>
              <a:gd name="connsiteY11" fmla="*/ 369887 h 6858000"/>
              <a:gd name="connsiteX12" fmla="*/ 55427 w 4417162"/>
              <a:gd name="connsiteY12" fmla="*/ 409575 h 6858000"/>
              <a:gd name="connsiteX13" fmla="*/ 38632 w 4417162"/>
              <a:gd name="connsiteY13" fmla="*/ 450850 h 6858000"/>
              <a:gd name="connsiteX14" fmla="*/ 23515 w 4417162"/>
              <a:gd name="connsiteY14" fmla="*/ 496887 h 6858000"/>
              <a:gd name="connsiteX15" fmla="*/ 11758 w 4417162"/>
              <a:gd name="connsiteY15" fmla="*/ 546100 h 6858000"/>
              <a:gd name="connsiteX16" fmla="*/ 3359 w 4417162"/>
              <a:gd name="connsiteY16" fmla="*/ 606425 h 6858000"/>
              <a:gd name="connsiteX17" fmla="*/ 0 w 4417162"/>
              <a:gd name="connsiteY17" fmla="*/ 673100 h 6858000"/>
              <a:gd name="connsiteX18" fmla="*/ 3359 w 4417162"/>
              <a:gd name="connsiteY18" fmla="*/ 744537 h 6858000"/>
              <a:gd name="connsiteX19" fmla="*/ 11758 w 4417162"/>
              <a:gd name="connsiteY19" fmla="*/ 801687 h 6858000"/>
              <a:gd name="connsiteX20" fmla="*/ 23515 w 4417162"/>
              <a:gd name="connsiteY20" fmla="*/ 854075 h 6858000"/>
              <a:gd name="connsiteX21" fmla="*/ 38632 w 4417162"/>
              <a:gd name="connsiteY21" fmla="*/ 901700 h 6858000"/>
              <a:gd name="connsiteX22" fmla="*/ 55427 w 4417162"/>
              <a:gd name="connsiteY22" fmla="*/ 942975 h 6858000"/>
              <a:gd name="connsiteX23" fmla="*/ 75583 w 4417162"/>
              <a:gd name="connsiteY23" fmla="*/ 981075 h 6858000"/>
              <a:gd name="connsiteX24" fmla="*/ 95738 w 4417162"/>
              <a:gd name="connsiteY24" fmla="*/ 1017587 h 6858000"/>
              <a:gd name="connsiteX25" fmla="*/ 115893 w 4417162"/>
              <a:gd name="connsiteY25" fmla="*/ 1055687 h 6858000"/>
              <a:gd name="connsiteX26" fmla="*/ 134368 w 4417162"/>
              <a:gd name="connsiteY26" fmla="*/ 1095375 h 6858000"/>
              <a:gd name="connsiteX27" fmla="*/ 152844 w 4417162"/>
              <a:gd name="connsiteY27" fmla="*/ 1136650 h 6858000"/>
              <a:gd name="connsiteX28" fmla="*/ 167960 w 4417162"/>
              <a:gd name="connsiteY28" fmla="*/ 1182687 h 6858000"/>
              <a:gd name="connsiteX29" fmla="*/ 178038 w 4417162"/>
              <a:gd name="connsiteY29" fmla="*/ 1235075 h 6858000"/>
              <a:gd name="connsiteX30" fmla="*/ 188115 w 4417162"/>
              <a:gd name="connsiteY30" fmla="*/ 1295400 h 6858000"/>
              <a:gd name="connsiteX31" fmla="*/ 189795 w 4417162"/>
              <a:gd name="connsiteY31" fmla="*/ 1363662 h 6858000"/>
              <a:gd name="connsiteX32" fmla="*/ 188115 w 4417162"/>
              <a:gd name="connsiteY32" fmla="*/ 1431925 h 6858000"/>
              <a:gd name="connsiteX33" fmla="*/ 178038 w 4417162"/>
              <a:gd name="connsiteY33" fmla="*/ 1492250 h 6858000"/>
              <a:gd name="connsiteX34" fmla="*/ 167960 w 4417162"/>
              <a:gd name="connsiteY34" fmla="*/ 1544637 h 6858000"/>
              <a:gd name="connsiteX35" fmla="*/ 152844 w 4417162"/>
              <a:gd name="connsiteY35" fmla="*/ 1589087 h 6858000"/>
              <a:gd name="connsiteX36" fmla="*/ 134368 w 4417162"/>
              <a:gd name="connsiteY36" fmla="*/ 1631950 h 6858000"/>
              <a:gd name="connsiteX37" fmla="*/ 115893 w 4417162"/>
              <a:gd name="connsiteY37" fmla="*/ 1671637 h 6858000"/>
              <a:gd name="connsiteX38" fmla="*/ 95738 w 4417162"/>
              <a:gd name="connsiteY38" fmla="*/ 1708150 h 6858000"/>
              <a:gd name="connsiteX39" fmla="*/ 75583 w 4417162"/>
              <a:gd name="connsiteY39" fmla="*/ 1743075 h 6858000"/>
              <a:gd name="connsiteX40" fmla="*/ 55427 w 4417162"/>
              <a:gd name="connsiteY40" fmla="*/ 1782762 h 6858000"/>
              <a:gd name="connsiteX41" fmla="*/ 38632 w 4417162"/>
              <a:gd name="connsiteY41" fmla="*/ 1824037 h 6858000"/>
              <a:gd name="connsiteX42" fmla="*/ 23515 w 4417162"/>
              <a:gd name="connsiteY42" fmla="*/ 1870075 h 6858000"/>
              <a:gd name="connsiteX43" fmla="*/ 11758 w 4417162"/>
              <a:gd name="connsiteY43" fmla="*/ 1922462 h 6858000"/>
              <a:gd name="connsiteX44" fmla="*/ 3359 w 4417162"/>
              <a:gd name="connsiteY44" fmla="*/ 1982787 h 6858000"/>
              <a:gd name="connsiteX45" fmla="*/ 0 w 4417162"/>
              <a:gd name="connsiteY45" fmla="*/ 2051050 h 6858000"/>
              <a:gd name="connsiteX46" fmla="*/ 3359 w 4417162"/>
              <a:gd name="connsiteY46" fmla="*/ 2119312 h 6858000"/>
              <a:gd name="connsiteX47" fmla="*/ 11758 w 4417162"/>
              <a:gd name="connsiteY47" fmla="*/ 2179637 h 6858000"/>
              <a:gd name="connsiteX48" fmla="*/ 23515 w 4417162"/>
              <a:gd name="connsiteY48" fmla="*/ 2232025 h 6858000"/>
              <a:gd name="connsiteX49" fmla="*/ 38632 w 4417162"/>
              <a:gd name="connsiteY49" fmla="*/ 2278062 h 6858000"/>
              <a:gd name="connsiteX50" fmla="*/ 55427 w 4417162"/>
              <a:gd name="connsiteY50" fmla="*/ 2319337 h 6858000"/>
              <a:gd name="connsiteX51" fmla="*/ 75583 w 4417162"/>
              <a:gd name="connsiteY51" fmla="*/ 2359025 h 6858000"/>
              <a:gd name="connsiteX52" fmla="*/ 95738 w 4417162"/>
              <a:gd name="connsiteY52" fmla="*/ 2395537 h 6858000"/>
              <a:gd name="connsiteX53" fmla="*/ 115893 w 4417162"/>
              <a:gd name="connsiteY53" fmla="*/ 2433637 h 6858000"/>
              <a:gd name="connsiteX54" fmla="*/ 134368 w 4417162"/>
              <a:gd name="connsiteY54" fmla="*/ 2471737 h 6858000"/>
              <a:gd name="connsiteX55" fmla="*/ 152844 w 4417162"/>
              <a:gd name="connsiteY55" fmla="*/ 2513012 h 6858000"/>
              <a:gd name="connsiteX56" fmla="*/ 167960 w 4417162"/>
              <a:gd name="connsiteY56" fmla="*/ 2560637 h 6858000"/>
              <a:gd name="connsiteX57" fmla="*/ 178038 w 4417162"/>
              <a:gd name="connsiteY57" fmla="*/ 2613025 h 6858000"/>
              <a:gd name="connsiteX58" fmla="*/ 188115 w 4417162"/>
              <a:gd name="connsiteY58" fmla="*/ 2671762 h 6858000"/>
              <a:gd name="connsiteX59" fmla="*/ 189795 w 4417162"/>
              <a:gd name="connsiteY59" fmla="*/ 2741612 h 6858000"/>
              <a:gd name="connsiteX60" fmla="*/ 188115 w 4417162"/>
              <a:gd name="connsiteY60" fmla="*/ 2809875 h 6858000"/>
              <a:gd name="connsiteX61" fmla="*/ 178038 w 4417162"/>
              <a:gd name="connsiteY61" fmla="*/ 2868612 h 6858000"/>
              <a:gd name="connsiteX62" fmla="*/ 167960 w 4417162"/>
              <a:gd name="connsiteY62" fmla="*/ 2922587 h 6858000"/>
              <a:gd name="connsiteX63" fmla="*/ 152844 w 4417162"/>
              <a:gd name="connsiteY63" fmla="*/ 2967037 h 6858000"/>
              <a:gd name="connsiteX64" fmla="*/ 134368 w 4417162"/>
              <a:gd name="connsiteY64" fmla="*/ 3009900 h 6858000"/>
              <a:gd name="connsiteX65" fmla="*/ 115893 w 4417162"/>
              <a:gd name="connsiteY65" fmla="*/ 3046412 h 6858000"/>
              <a:gd name="connsiteX66" fmla="*/ 95738 w 4417162"/>
              <a:gd name="connsiteY66" fmla="*/ 3084512 h 6858000"/>
              <a:gd name="connsiteX67" fmla="*/ 75583 w 4417162"/>
              <a:gd name="connsiteY67" fmla="*/ 3121025 h 6858000"/>
              <a:gd name="connsiteX68" fmla="*/ 55427 w 4417162"/>
              <a:gd name="connsiteY68" fmla="*/ 3160712 h 6858000"/>
              <a:gd name="connsiteX69" fmla="*/ 38632 w 4417162"/>
              <a:gd name="connsiteY69" fmla="*/ 3201987 h 6858000"/>
              <a:gd name="connsiteX70" fmla="*/ 23515 w 4417162"/>
              <a:gd name="connsiteY70" fmla="*/ 3248025 h 6858000"/>
              <a:gd name="connsiteX71" fmla="*/ 11758 w 4417162"/>
              <a:gd name="connsiteY71" fmla="*/ 3300412 h 6858000"/>
              <a:gd name="connsiteX72" fmla="*/ 3359 w 4417162"/>
              <a:gd name="connsiteY72" fmla="*/ 3360737 h 6858000"/>
              <a:gd name="connsiteX73" fmla="*/ 0 w 4417162"/>
              <a:gd name="connsiteY73" fmla="*/ 3427412 h 6858000"/>
              <a:gd name="connsiteX74" fmla="*/ 3359 w 4417162"/>
              <a:gd name="connsiteY74" fmla="*/ 3497262 h 6858000"/>
              <a:gd name="connsiteX75" fmla="*/ 11758 w 4417162"/>
              <a:gd name="connsiteY75" fmla="*/ 3557587 h 6858000"/>
              <a:gd name="connsiteX76" fmla="*/ 23515 w 4417162"/>
              <a:gd name="connsiteY76" fmla="*/ 3609975 h 6858000"/>
              <a:gd name="connsiteX77" fmla="*/ 38632 w 4417162"/>
              <a:gd name="connsiteY77" fmla="*/ 3656012 h 6858000"/>
              <a:gd name="connsiteX78" fmla="*/ 55427 w 4417162"/>
              <a:gd name="connsiteY78" fmla="*/ 3697287 h 6858000"/>
              <a:gd name="connsiteX79" fmla="*/ 75583 w 4417162"/>
              <a:gd name="connsiteY79" fmla="*/ 3736975 h 6858000"/>
              <a:gd name="connsiteX80" fmla="*/ 115893 w 4417162"/>
              <a:gd name="connsiteY80" fmla="*/ 3811587 h 6858000"/>
              <a:gd name="connsiteX81" fmla="*/ 134368 w 4417162"/>
              <a:gd name="connsiteY81" fmla="*/ 3848100 h 6858000"/>
              <a:gd name="connsiteX82" fmla="*/ 152844 w 4417162"/>
              <a:gd name="connsiteY82" fmla="*/ 3890962 h 6858000"/>
              <a:gd name="connsiteX83" fmla="*/ 167960 w 4417162"/>
              <a:gd name="connsiteY83" fmla="*/ 3935412 h 6858000"/>
              <a:gd name="connsiteX84" fmla="*/ 178038 w 4417162"/>
              <a:gd name="connsiteY84" fmla="*/ 3987800 h 6858000"/>
              <a:gd name="connsiteX85" fmla="*/ 188115 w 4417162"/>
              <a:gd name="connsiteY85" fmla="*/ 4048125 h 6858000"/>
              <a:gd name="connsiteX86" fmla="*/ 189795 w 4417162"/>
              <a:gd name="connsiteY86" fmla="*/ 4116387 h 6858000"/>
              <a:gd name="connsiteX87" fmla="*/ 188115 w 4417162"/>
              <a:gd name="connsiteY87" fmla="*/ 4186237 h 6858000"/>
              <a:gd name="connsiteX88" fmla="*/ 178038 w 4417162"/>
              <a:gd name="connsiteY88" fmla="*/ 4244975 h 6858000"/>
              <a:gd name="connsiteX89" fmla="*/ 167960 w 4417162"/>
              <a:gd name="connsiteY89" fmla="*/ 4297362 h 6858000"/>
              <a:gd name="connsiteX90" fmla="*/ 152844 w 4417162"/>
              <a:gd name="connsiteY90" fmla="*/ 4343400 h 6858000"/>
              <a:gd name="connsiteX91" fmla="*/ 134368 w 4417162"/>
              <a:gd name="connsiteY91" fmla="*/ 4386262 h 6858000"/>
              <a:gd name="connsiteX92" fmla="*/ 115893 w 4417162"/>
              <a:gd name="connsiteY92" fmla="*/ 4424362 h 6858000"/>
              <a:gd name="connsiteX93" fmla="*/ 75583 w 4417162"/>
              <a:gd name="connsiteY93" fmla="*/ 4498975 h 6858000"/>
              <a:gd name="connsiteX94" fmla="*/ 55427 w 4417162"/>
              <a:gd name="connsiteY94" fmla="*/ 4537075 h 6858000"/>
              <a:gd name="connsiteX95" fmla="*/ 38632 w 4417162"/>
              <a:gd name="connsiteY95" fmla="*/ 4579937 h 6858000"/>
              <a:gd name="connsiteX96" fmla="*/ 23515 w 4417162"/>
              <a:gd name="connsiteY96" fmla="*/ 4625975 h 6858000"/>
              <a:gd name="connsiteX97" fmla="*/ 11758 w 4417162"/>
              <a:gd name="connsiteY97" fmla="*/ 4678362 h 6858000"/>
              <a:gd name="connsiteX98" fmla="*/ 3359 w 4417162"/>
              <a:gd name="connsiteY98" fmla="*/ 4738687 h 6858000"/>
              <a:gd name="connsiteX99" fmla="*/ 0 w 4417162"/>
              <a:gd name="connsiteY99" fmla="*/ 4806950 h 6858000"/>
              <a:gd name="connsiteX100" fmla="*/ 3359 w 4417162"/>
              <a:gd name="connsiteY100" fmla="*/ 4875212 h 6858000"/>
              <a:gd name="connsiteX101" fmla="*/ 11758 w 4417162"/>
              <a:gd name="connsiteY101" fmla="*/ 4935537 h 6858000"/>
              <a:gd name="connsiteX102" fmla="*/ 23515 w 4417162"/>
              <a:gd name="connsiteY102" fmla="*/ 4987925 h 6858000"/>
              <a:gd name="connsiteX103" fmla="*/ 38632 w 4417162"/>
              <a:gd name="connsiteY103" fmla="*/ 5033962 h 6858000"/>
              <a:gd name="connsiteX104" fmla="*/ 55427 w 4417162"/>
              <a:gd name="connsiteY104" fmla="*/ 5075237 h 6858000"/>
              <a:gd name="connsiteX105" fmla="*/ 75583 w 4417162"/>
              <a:gd name="connsiteY105" fmla="*/ 5114925 h 6858000"/>
              <a:gd name="connsiteX106" fmla="*/ 95738 w 4417162"/>
              <a:gd name="connsiteY106" fmla="*/ 5149850 h 6858000"/>
              <a:gd name="connsiteX107" fmla="*/ 115893 w 4417162"/>
              <a:gd name="connsiteY107" fmla="*/ 5186362 h 6858000"/>
              <a:gd name="connsiteX108" fmla="*/ 134368 w 4417162"/>
              <a:gd name="connsiteY108" fmla="*/ 5226050 h 6858000"/>
              <a:gd name="connsiteX109" fmla="*/ 152844 w 4417162"/>
              <a:gd name="connsiteY109" fmla="*/ 5268912 h 6858000"/>
              <a:gd name="connsiteX110" fmla="*/ 167960 w 4417162"/>
              <a:gd name="connsiteY110" fmla="*/ 5313362 h 6858000"/>
              <a:gd name="connsiteX111" fmla="*/ 178038 w 4417162"/>
              <a:gd name="connsiteY111" fmla="*/ 5365750 h 6858000"/>
              <a:gd name="connsiteX112" fmla="*/ 188115 w 4417162"/>
              <a:gd name="connsiteY112" fmla="*/ 5426075 h 6858000"/>
              <a:gd name="connsiteX113" fmla="*/ 189795 w 4417162"/>
              <a:gd name="connsiteY113" fmla="*/ 5494337 h 6858000"/>
              <a:gd name="connsiteX114" fmla="*/ 188115 w 4417162"/>
              <a:gd name="connsiteY114" fmla="*/ 5562600 h 6858000"/>
              <a:gd name="connsiteX115" fmla="*/ 178038 w 4417162"/>
              <a:gd name="connsiteY115" fmla="*/ 5622925 h 6858000"/>
              <a:gd name="connsiteX116" fmla="*/ 167960 w 4417162"/>
              <a:gd name="connsiteY116" fmla="*/ 5675312 h 6858000"/>
              <a:gd name="connsiteX117" fmla="*/ 152844 w 4417162"/>
              <a:gd name="connsiteY117" fmla="*/ 5721350 h 6858000"/>
              <a:gd name="connsiteX118" fmla="*/ 134368 w 4417162"/>
              <a:gd name="connsiteY118" fmla="*/ 5762625 h 6858000"/>
              <a:gd name="connsiteX119" fmla="*/ 115893 w 4417162"/>
              <a:gd name="connsiteY119" fmla="*/ 5802312 h 6858000"/>
              <a:gd name="connsiteX120" fmla="*/ 95738 w 4417162"/>
              <a:gd name="connsiteY120" fmla="*/ 5840412 h 6858000"/>
              <a:gd name="connsiteX121" fmla="*/ 75583 w 4417162"/>
              <a:gd name="connsiteY121" fmla="*/ 5876925 h 6858000"/>
              <a:gd name="connsiteX122" fmla="*/ 55427 w 4417162"/>
              <a:gd name="connsiteY122" fmla="*/ 5915025 h 6858000"/>
              <a:gd name="connsiteX123" fmla="*/ 38632 w 4417162"/>
              <a:gd name="connsiteY123" fmla="*/ 5956300 h 6858000"/>
              <a:gd name="connsiteX124" fmla="*/ 23515 w 4417162"/>
              <a:gd name="connsiteY124" fmla="*/ 6003925 h 6858000"/>
              <a:gd name="connsiteX125" fmla="*/ 11758 w 4417162"/>
              <a:gd name="connsiteY125" fmla="*/ 6056312 h 6858000"/>
              <a:gd name="connsiteX126" fmla="*/ 3359 w 4417162"/>
              <a:gd name="connsiteY126" fmla="*/ 6113462 h 6858000"/>
              <a:gd name="connsiteX127" fmla="*/ 0 w 4417162"/>
              <a:gd name="connsiteY127" fmla="*/ 6183312 h 6858000"/>
              <a:gd name="connsiteX128" fmla="*/ 3359 w 4417162"/>
              <a:gd name="connsiteY128" fmla="*/ 6251575 h 6858000"/>
              <a:gd name="connsiteX129" fmla="*/ 11758 w 4417162"/>
              <a:gd name="connsiteY129" fmla="*/ 6311900 h 6858000"/>
              <a:gd name="connsiteX130" fmla="*/ 23515 w 4417162"/>
              <a:gd name="connsiteY130" fmla="*/ 6361112 h 6858000"/>
              <a:gd name="connsiteX131" fmla="*/ 38632 w 4417162"/>
              <a:gd name="connsiteY131" fmla="*/ 6407150 h 6858000"/>
              <a:gd name="connsiteX132" fmla="*/ 55427 w 4417162"/>
              <a:gd name="connsiteY132" fmla="*/ 6448425 h 6858000"/>
              <a:gd name="connsiteX133" fmla="*/ 73903 w 4417162"/>
              <a:gd name="connsiteY133" fmla="*/ 6488112 h 6858000"/>
              <a:gd name="connsiteX134" fmla="*/ 92379 w 4417162"/>
              <a:gd name="connsiteY134" fmla="*/ 6523037 h 6858000"/>
              <a:gd name="connsiteX135" fmla="*/ 112534 w 4417162"/>
              <a:gd name="connsiteY135" fmla="*/ 6561137 h 6858000"/>
              <a:gd name="connsiteX136" fmla="*/ 132689 w 4417162"/>
              <a:gd name="connsiteY136" fmla="*/ 6597650 h 6858000"/>
              <a:gd name="connsiteX137" fmla="*/ 149485 w 4417162"/>
              <a:gd name="connsiteY137" fmla="*/ 6640512 h 6858000"/>
              <a:gd name="connsiteX138" fmla="*/ 166281 w 4417162"/>
              <a:gd name="connsiteY138" fmla="*/ 6683375 h 6858000"/>
              <a:gd name="connsiteX139" fmla="*/ 176358 w 4417162"/>
              <a:gd name="connsiteY139" fmla="*/ 6735762 h 6858000"/>
              <a:gd name="connsiteX140" fmla="*/ 184756 w 4417162"/>
              <a:gd name="connsiteY140" fmla="*/ 6791325 h 6858000"/>
              <a:gd name="connsiteX141" fmla="*/ 189795 w 4417162"/>
              <a:gd name="connsiteY141" fmla="*/ 6858000 h 6858000"/>
              <a:gd name="connsiteX142" fmla="*/ 334173 w 4417162"/>
              <a:gd name="connsiteY142" fmla="*/ 6858000 h 6858000"/>
              <a:gd name="connsiteX143" fmla="*/ 334174 w 4417162"/>
              <a:gd name="connsiteY143" fmla="*/ 6858000 h 6858000"/>
              <a:gd name="connsiteX144" fmla="*/ 4417162 w 4417162"/>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417162" h="6858000">
                <a:moveTo>
                  <a:pt x="4417162" y="0"/>
                </a:moveTo>
                <a:lnTo>
                  <a:pt x="334174" y="0"/>
                </a:lnTo>
                <a:lnTo>
                  <a:pt x="334173" y="0"/>
                </a:lnTo>
                <a:lnTo>
                  <a:pt x="189795" y="0"/>
                </a:lnTo>
                <a:lnTo>
                  <a:pt x="184756" y="66675"/>
                </a:lnTo>
                <a:lnTo>
                  <a:pt x="176358" y="122237"/>
                </a:lnTo>
                <a:lnTo>
                  <a:pt x="166281" y="174625"/>
                </a:lnTo>
                <a:lnTo>
                  <a:pt x="149485" y="217487"/>
                </a:lnTo>
                <a:lnTo>
                  <a:pt x="132689" y="260350"/>
                </a:lnTo>
                <a:lnTo>
                  <a:pt x="112534" y="296862"/>
                </a:lnTo>
                <a:lnTo>
                  <a:pt x="92379" y="334962"/>
                </a:lnTo>
                <a:lnTo>
                  <a:pt x="73903" y="369887"/>
                </a:lnTo>
                <a:lnTo>
                  <a:pt x="55427" y="409575"/>
                </a:lnTo>
                <a:lnTo>
                  <a:pt x="38632" y="450850"/>
                </a:lnTo>
                <a:lnTo>
                  <a:pt x="23515" y="496887"/>
                </a:lnTo>
                <a:lnTo>
                  <a:pt x="11758" y="546100"/>
                </a:lnTo>
                <a:lnTo>
                  <a:pt x="3359" y="606425"/>
                </a:lnTo>
                <a:lnTo>
                  <a:pt x="0" y="673100"/>
                </a:lnTo>
                <a:lnTo>
                  <a:pt x="3359" y="744537"/>
                </a:lnTo>
                <a:lnTo>
                  <a:pt x="11758" y="801687"/>
                </a:lnTo>
                <a:lnTo>
                  <a:pt x="23515" y="854075"/>
                </a:lnTo>
                <a:lnTo>
                  <a:pt x="38632" y="901700"/>
                </a:lnTo>
                <a:lnTo>
                  <a:pt x="55427" y="942975"/>
                </a:lnTo>
                <a:lnTo>
                  <a:pt x="75583" y="981075"/>
                </a:lnTo>
                <a:lnTo>
                  <a:pt x="95738" y="1017587"/>
                </a:lnTo>
                <a:lnTo>
                  <a:pt x="115893" y="1055687"/>
                </a:lnTo>
                <a:lnTo>
                  <a:pt x="134368" y="1095375"/>
                </a:lnTo>
                <a:lnTo>
                  <a:pt x="152844" y="1136650"/>
                </a:lnTo>
                <a:lnTo>
                  <a:pt x="167960" y="1182687"/>
                </a:lnTo>
                <a:lnTo>
                  <a:pt x="178038" y="1235075"/>
                </a:lnTo>
                <a:lnTo>
                  <a:pt x="188115" y="1295400"/>
                </a:lnTo>
                <a:lnTo>
                  <a:pt x="189795" y="1363662"/>
                </a:lnTo>
                <a:lnTo>
                  <a:pt x="188115" y="1431925"/>
                </a:lnTo>
                <a:lnTo>
                  <a:pt x="178038" y="1492250"/>
                </a:lnTo>
                <a:lnTo>
                  <a:pt x="167960" y="1544637"/>
                </a:lnTo>
                <a:lnTo>
                  <a:pt x="152844" y="1589087"/>
                </a:lnTo>
                <a:lnTo>
                  <a:pt x="134368" y="1631950"/>
                </a:lnTo>
                <a:lnTo>
                  <a:pt x="115893" y="1671637"/>
                </a:lnTo>
                <a:lnTo>
                  <a:pt x="95738" y="1708150"/>
                </a:lnTo>
                <a:lnTo>
                  <a:pt x="75583" y="1743075"/>
                </a:lnTo>
                <a:lnTo>
                  <a:pt x="55427" y="1782762"/>
                </a:lnTo>
                <a:lnTo>
                  <a:pt x="38632" y="1824037"/>
                </a:lnTo>
                <a:lnTo>
                  <a:pt x="23515" y="1870075"/>
                </a:lnTo>
                <a:lnTo>
                  <a:pt x="11758" y="1922462"/>
                </a:lnTo>
                <a:lnTo>
                  <a:pt x="3359" y="1982787"/>
                </a:lnTo>
                <a:lnTo>
                  <a:pt x="0" y="2051050"/>
                </a:lnTo>
                <a:lnTo>
                  <a:pt x="3359" y="2119312"/>
                </a:lnTo>
                <a:lnTo>
                  <a:pt x="11758" y="2179637"/>
                </a:lnTo>
                <a:lnTo>
                  <a:pt x="23515" y="2232025"/>
                </a:lnTo>
                <a:lnTo>
                  <a:pt x="38632" y="2278062"/>
                </a:lnTo>
                <a:lnTo>
                  <a:pt x="55427" y="2319337"/>
                </a:lnTo>
                <a:lnTo>
                  <a:pt x="75583" y="2359025"/>
                </a:lnTo>
                <a:lnTo>
                  <a:pt x="95738" y="2395537"/>
                </a:lnTo>
                <a:lnTo>
                  <a:pt x="115893" y="2433637"/>
                </a:lnTo>
                <a:lnTo>
                  <a:pt x="134368" y="2471737"/>
                </a:lnTo>
                <a:lnTo>
                  <a:pt x="152844" y="2513012"/>
                </a:lnTo>
                <a:lnTo>
                  <a:pt x="167960" y="2560637"/>
                </a:lnTo>
                <a:lnTo>
                  <a:pt x="178038" y="2613025"/>
                </a:lnTo>
                <a:lnTo>
                  <a:pt x="188115" y="2671762"/>
                </a:lnTo>
                <a:lnTo>
                  <a:pt x="189795" y="2741612"/>
                </a:lnTo>
                <a:lnTo>
                  <a:pt x="188115" y="2809875"/>
                </a:lnTo>
                <a:lnTo>
                  <a:pt x="178038" y="2868612"/>
                </a:lnTo>
                <a:lnTo>
                  <a:pt x="167960" y="2922587"/>
                </a:lnTo>
                <a:lnTo>
                  <a:pt x="152844" y="2967037"/>
                </a:lnTo>
                <a:lnTo>
                  <a:pt x="134368" y="3009900"/>
                </a:lnTo>
                <a:lnTo>
                  <a:pt x="115893" y="3046412"/>
                </a:lnTo>
                <a:lnTo>
                  <a:pt x="95738" y="3084512"/>
                </a:lnTo>
                <a:lnTo>
                  <a:pt x="75583" y="3121025"/>
                </a:lnTo>
                <a:lnTo>
                  <a:pt x="55427" y="3160712"/>
                </a:lnTo>
                <a:lnTo>
                  <a:pt x="38632" y="3201987"/>
                </a:lnTo>
                <a:lnTo>
                  <a:pt x="23515" y="3248025"/>
                </a:lnTo>
                <a:lnTo>
                  <a:pt x="11758" y="3300412"/>
                </a:lnTo>
                <a:lnTo>
                  <a:pt x="3359" y="3360737"/>
                </a:lnTo>
                <a:lnTo>
                  <a:pt x="0" y="3427412"/>
                </a:lnTo>
                <a:lnTo>
                  <a:pt x="3359" y="3497262"/>
                </a:lnTo>
                <a:lnTo>
                  <a:pt x="11758" y="3557587"/>
                </a:lnTo>
                <a:lnTo>
                  <a:pt x="23515" y="3609975"/>
                </a:lnTo>
                <a:lnTo>
                  <a:pt x="38632" y="3656012"/>
                </a:lnTo>
                <a:lnTo>
                  <a:pt x="55427" y="3697287"/>
                </a:lnTo>
                <a:lnTo>
                  <a:pt x="75583" y="3736975"/>
                </a:lnTo>
                <a:lnTo>
                  <a:pt x="115893" y="3811587"/>
                </a:lnTo>
                <a:lnTo>
                  <a:pt x="134368" y="3848100"/>
                </a:lnTo>
                <a:lnTo>
                  <a:pt x="152844" y="3890962"/>
                </a:lnTo>
                <a:lnTo>
                  <a:pt x="167960" y="3935412"/>
                </a:lnTo>
                <a:lnTo>
                  <a:pt x="178038" y="3987800"/>
                </a:lnTo>
                <a:lnTo>
                  <a:pt x="188115" y="4048125"/>
                </a:lnTo>
                <a:lnTo>
                  <a:pt x="189795" y="4116387"/>
                </a:lnTo>
                <a:lnTo>
                  <a:pt x="188115" y="4186237"/>
                </a:lnTo>
                <a:lnTo>
                  <a:pt x="178038" y="4244975"/>
                </a:lnTo>
                <a:lnTo>
                  <a:pt x="167960" y="4297362"/>
                </a:lnTo>
                <a:lnTo>
                  <a:pt x="152844" y="4343400"/>
                </a:lnTo>
                <a:lnTo>
                  <a:pt x="134368" y="4386262"/>
                </a:lnTo>
                <a:lnTo>
                  <a:pt x="115893" y="4424362"/>
                </a:lnTo>
                <a:lnTo>
                  <a:pt x="75583" y="4498975"/>
                </a:lnTo>
                <a:lnTo>
                  <a:pt x="55427" y="4537075"/>
                </a:lnTo>
                <a:lnTo>
                  <a:pt x="38632" y="4579937"/>
                </a:lnTo>
                <a:lnTo>
                  <a:pt x="23515" y="4625975"/>
                </a:lnTo>
                <a:lnTo>
                  <a:pt x="11758" y="4678362"/>
                </a:lnTo>
                <a:lnTo>
                  <a:pt x="3359" y="4738687"/>
                </a:lnTo>
                <a:lnTo>
                  <a:pt x="0" y="4806950"/>
                </a:lnTo>
                <a:lnTo>
                  <a:pt x="3359" y="4875212"/>
                </a:lnTo>
                <a:lnTo>
                  <a:pt x="11758" y="4935537"/>
                </a:lnTo>
                <a:lnTo>
                  <a:pt x="23515" y="4987925"/>
                </a:lnTo>
                <a:lnTo>
                  <a:pt x="38632" y="5033962"/>
                </a:lnTo>
                <a:lnTo>
                  <a:pt x="55427" y="5075237"/>
                </a:lnTo>
                <a:lnTo>
                  <a:pt x="75583" y="5114925"/>
                </a:lnTo>
                <a:lnTo>
                  <a:pt x="95738" y="5149850"/>
                </a:lnTo>
                <a:lnTo>
                  <a:pt x="115893" y="5186362"/>
                </a:lnTo>
                <a:lnTo>
                  <a:pt x="134368" y="5226050"/>
                </a:lnTo>
                <a:lnTo>
                  <a:pt x="152844" y="5268912"/>
                </a:lnTo>
                <a:lnTo>
                  <a:pt x="167960" y="5313362"/>
                </a:lnTo>
                <a:lnTo>
                  <a:pt x="178038" y="5365750"/>
                </a:lnTo>
                <a:lnTo>
                  <a:pt x="188115" y="5426075"/>
                </a:lnTo>
                <a:lnTo>
                  <a:pt x="189795" y="5494337"/>
                </a:lnTo>
                <a:lnTo>
                  <a:pt x="188115" y="5562600"/>
                </a:lnTo>
                <a:lnTo>
                  <a:pt x="178038" y="5622925"/>
                </a:lnTo>
                <a:lnTo>
                  <a:pt x="167960" y="5675312"/>
                </a:lnTo>
                <a:lnTo>
                  <a:pt x="152844" y="5721350"/>
                </a:lnTo>
                <a:lnTo>
                  <a:pt x="134368" y="5762625"/>
                </a:lnTo>
                <a:lnTo>
                  <a:pt x="115893" y="5802312"/>
                </a:lnTo>
                <a:lnTo>
                  <a:pt x="95738" y="5840412"/>
                </a:lnTo>
                <a:lnTo>
                  <a:pt x="75583" y="5876925"/>
                </a:lnTo>
                <a:lnTo>
                  <a:pt x="55427" y="5915025"/>
                </a:lnTo>
                <a:lnTo>
                  <a:pt x="38632" y="5956300"/>
                </a:lnTo>
                <a:lnTo>
                  <a:pt x="23515" y="6003925"/>
                </a:lnTo>
                <a:lnTo>
                  <a:pt x="11758" y="6056312"/>
                </a:lnTo>
                <a:lnTo>
                  <a:pt x="3359" y="6113462"/>
                </a:lnTo>
                <a:lnTo>
                  <a:pt x="0" y="6183312"/>
                </a:lnTo>
                <a:lnTo>
                  <a:pt x="3359" y="6251575"/>
                </a:lnTo>
                <a:lnTo>
                  <a:pt x="11758" y="6311900"/>
                </a:lnTo>
                <a:lnTo>
                  <a:pt x="23515" y="6361112"/>
                </a:lnTo>
                <a:lnTo>
                  <a:pt x="38632" y="6407150"/>
                </a:lnTo>
                <a:lnTo>
                  <a:pt x="55427" y="6448425"/>
                </a:lnTo>
                <a:lnTo>
                  <a:pt x="73903" y="6488112"/>
                </a:lnTo>
                <a:lnTo>
                  <a:pt x="92379" y="6523037"/>
                </a:lnTo>
                <a:lnTo>
                  <a:pt x="112534" y="6561137"/>
                </a:lnTo>
                <a:lnTo>
                  <a:pt x="132689" y="6597650"/>
                </a:lnTo>
                <a:lnTo>
                  <a:pt x="149485" y="6640512"/>
                </a:lnTo>
                <a:lnTo>
                  <a:pt x="166281" y="6683375"/>
                </a:lnTo>
                <a:lnTo>
                  <a:pt x="176358" y="6735762"/>
                </a:lnTo>
                <a:lnTo>
                  <a:pt x="184756" y="6791325"/>
                </a:lnTo>
                <a:lnTo>
                  <a:pt x="189795" y="6858000"/>
                </a:lnTo>
                <a:lnTo>
                  <a:pt x="334173" y="6858000"/>
                </a:lnTo>
                <a:lnTo>
                  <a:pt x="334174" y="6858000"/>
                </a:lnTo>
                <a:lnTo>
                  <a:pt x="4417162" y="6858000"/>
                </a:lnTo>
                <a:close/>
              </a:path>
            </a:pathLst>
          </a:custGeom>
          <a:solidFill>
            <a:schemeClr val="accent1">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 name="Title 6">
            <a:extLst>
              <a:ext uri="{FF2B5EF4-FFF2-40B4-BE49-F238E27FC236}">
                <a16:creationId xmlns:a16="http://schemas.microsoft.com/office/drawing/2014/main" id="{49951D8C-4481-4CA3-9C87-69883F417548}"/>
              </a:ext>
            </a:extLst>
          </p:cNvPr>
          <p:cNvSpPr>
            <a:spLocks noGrp="1"/>
          </p:cNvSpPr>
          <p:nvPr>
            <p:ph type="title"/>
          </p:nvPr>
        </p:nvSpPr>
        <p:spPr>
          <a:xfrm>
            <a:off x="254971" y="781664"/>
            <a:ext cx="4661280" cy="4468761"/>
          </a:xfrm>
        </p:spPr>
        <p:txBody>
          <a:bodyPr vert="horz" lIns="91440" tIns="45720" rIns="91440" bIns="45720" rtlCol="0" anchor="b">
            <a:normAutofit/>
          </a:bodyPr>
          <a:lstStyle/>
          <a:p>
            <a:pPr algn="ctr"/>
            <a:r>
              <a:rPr lang="en-US" sz="4000" kern="1200" dirty="0">
                <a:solidFill>
                  <a:schemeClr val="tx1"/>
                </a:solidFill>
                <a:latin typeface="+mj-lt"/>
                <a:ea typeface="+mj-ea"/>
                <a:cs typeface="+mj-cs"/>
              </a:rPr>
              <a:t>Enjoy MONOUNSATURATED </a:t>
            </a:r>
            <a:br>
              <a:rPr lang="en-US" sz="4000" kern="1200" dirty="0">
                <a:solidFill>
                  <a:schemeClr val="tx1"/>
                </a:solidFill>
                <a:latin typeface="+mj-lt"/>
                <a:ea typeface="+mj-ea"/>
                <a:cs typeface="+mj-cs"/>
              </a:rPr>
            </a:br>
            <a:r>
              <a:rPr lang="en-US" sz="4000" kern="1200" dirty="0">
                <a:solidFill>
                  <a:schemeClr val="tx1"/>
                </a:solidFill>
                <a:latin typeface="+mj-lt"/>
                <a:ea typeface="+mj-ea"/>
                <a:cs typeface="+mj-cs"/>
              </a:rPr>
              <a:t>fats such as olive oil, canola oil, avocado &amp; nuts (cashews, almonds, peanuts)</a:t>
            </a:r>
            <a:br>
              <a:rPr lang="en-US" sz="3000" kern="1200" dirty="0">
                <a:solidFill>
                  <a:schemeClr val="tx1"/>
                </a:solidFill>
                <a:latin typeface="+mj-lt"/>
                <a:ea typeface="+mj-ea"/>
                <a:cs typeface="+mj-cs"/>
              </a:rPr>
            </a:br>
            <a:endParaRPr lang="en-US" sz="3000" kern="1200" dirty="0">
              <a:solidFill>
                <a:schemeClr val="tx1"/>
              </a:solidFill>
              <a:latin typeface="+mj-lt"/>
              <a:ea typeface="+mj-ea"/>
              <a:cs typeface="+mj-cs"/>
            </a:endParaRPr>
          </a:p>
        </p:txBody>
      </p:sp>
      <p:pic>
        <p:nvPicPr>
          <p:cNvPr id="10" name="Content Placeholder 9">
            <a:extLst>
              <a:ext uri="{FF2B5EF4-FFF2-40B4-BE49-F238E27FC236}">
                <a16:creationId xmlns:a16="http://schemas.microsoft.com/office/drawing/2014/main" id="{5DF18E15-0F25-44AF-A8F2-90967B25F168}"/>
              </a:ext>
            </a:extLst>
          </p:cNvPr>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4916251" y="922970"/>
            <a:ext cx="6631341" cy="5012060"/>
          </a:xfrm>
          <a:prstGeom prst="rect">
            <a:avLst/>
          </a:prstGeom>
          <a:noFill/>
        </p:spPr>
      </p:pic>
      <p:sp>
        <p:nvSpPr>
          <p:cNvPr id="9" name="Rectangle 8">
            <a:extLst>
              <a:ext uri="{FF2B5EF4-FFF2-40B4-BE49-F238E27FC236}">
                <a16:creationId xmlns:a16="http://schemas.microsoft.com/office/drawing/2014/main" id="{8293F40B-AE73-43CD-8DF6-69F2941D4488}"/>
              </a:ext>
            </a:extLst>
          </p:cNvPr>
          <p:cNvSpPr/>
          <p:nvPr/>
        </p:nvSpPr>
        <p:spPr>
          <a:xfrm>
            <a:off x="989384" y="412332"/>
            <a:ext cx="1503093" cy="707886"/>
          </a:xfrm>
          <a:prstGeom prst="rect">
            <a:avLst/>
          </a:prstGeom>
        </p:spPr>
        <p:txBody>
          <a:bodyPr wrap="square">
            <a:spAutoFit/>
          </a:bodyPr>
          <a:lstStyle/>
          <a:p>
            <a:r>
              <a:rPr lang="en-US" sz="4000" dirty="0">
                <a:solidFill>
                  <a:srgbClr val="C00000"/>
                </a:solidFill>
                <a:latin typeface="Arial Black" panose="020B0A04020102020204" pitchFamily="34" charset="0"/>
              </a:rPr>
              <a:t># 5</a:t>
            </a:r>
          </a:p>
        </p:txBody>
      </p:sp>
    </p:spTree>
    <p:extLst>
      <p:ext uri="{BB962C8B-B14F-4D97-AF65-F5344CB8AC3E}">
        <p14:creationId xmlns:p14="http://schemas.microsoft.com/office/powerpoint/2010/main" val="8131304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a:extLst>
              <a:ext uri="{FF2B5EF4-FFF2-40B4-BE49-F238E27FC236}">
                <a16:creationId xmlns:a16="http://schemas.microsoft.com/office/drawing/2014/main" id="{04D8B634-3016-41FD-A584-A0E0A643CEDD}"/>
              </a:ext>
            </a:extLst>
          </p:cNvPr>
          <p:cNvSpPr>
            <a:spLocks noGrp="1" noChangeArrowheads="1"/>
          </p:cNvSpPr>
          <p:nvPr>
            <p:ph type="body" idx="1"/>
          </p:nvPr>
        </p:nvSpPr>
        <p:spPr>
          <a:xfrm>
            <a:off x="469900" y="1219200"/>
            <a:ext cx="10858500" cy="5334000"/>
          </a:xfrm>
        </p:spPr>
        <p:txBody>
          <a:bodyPr>
            <a:noAutofit/>
          </a:bodyPr>
          <a:lstStyle/>
          <a:p>
            <a:pPr>
              <a:lnSpc>
                <a:spcPct val="80000"/>
              </a:lnSpc>
              <a:buFontTx/>
              <a:buNone/>
            </a:pPr>
            <a:r>
              <a:rPr lang="en-US" altLang="en-US" sz="4000" dirty="0"/>
              <a:t>Almonds:</a:t>
            </a:r>
          </a:p>
          <a:p>
            <a:pPr>
              <a:lnSpc>
                <a:spcPct val="80000"/>
              </a:lnSpc>
              <a:buFontTx/>
              <a:buNone/>
            </a:pPr>
            <a:r>
              <a:rPr lang="en-US" altLang="en-US" sz="4000" dirty="0"/>
              <a:t>University of Toronto 				found that people eating a 	handful of almonds a day as part of a healthy diet lifestyle lowered their LDL-cholesterol 3%. </a:t>
            </a:r>
          </a:p>
          <a:p>
            <a:pPr>
              <a:lnSpc>
                <a:spcPct val="80000"/>
              </a:lnSpc>
              <a:buFontTx/>
              <a:buNone/>
            </a:pPr>
            <a:r>
              <a:rPr lang="en-US" altLang="en-US" sz="4000" dirty="0"/>
              <a:t>bioactivity of the antioxidants in almond skin </a:t>
            </a:r>
            <a:r>
              <a:rPr lang="en-US" altLang="en-US" sz="4000" dirty="0">
                <a:sym typeface="Wingdings" panose="05000000000000000000" pitchFamily="2" charset="2"/>
              </a:rPr>
              <a:t></a:t>
            </a:r>
            <a:r>
              <a:rPr lang="en-US" altLang="en-US" sz="4000" dirty="0"/>
              <a:t> the resistance of human LDL to oxidation. The flavonoids increased the lag time to LDL oxidation in a dose-dependent manner</a:t>
            </a:r>
          </a:p>
        </p:txBody>
      </p:sp>
      <p:sp>
        <p:nvSpPr>
          <p:cNvPr id="143363" name="Rectangle 3">
            <a:extLst>
              <a:ext uri="{FF2B5EF4-FFF2-40B4-BE49-F238E27FC236}">
                <a16:creationId xmlns:a16="http://schemas.microsoft.com/office/drawing/2014/main" id="{E191563C-EA3A-425E-A643-675D16D2E912}"/>
              </a:ext>
            </a:extLst>
          </p:cNvPr>
          <p:cNvSpPr>
            <a:spLocks noChangeArrowheads="1"/>
          </p:cNvSpPr>
          <p:nvPr/>
        </p:nvSpPr>
        <p:spPr bwMode="auto">
          <a:xfrm>
            <a:off x="1905000" y="6103143"/>
            <a:ext cx="4810932" cy="395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0000"/>
              </a:lnSpc>
              <a:spcBef>
                <a:spcPct val="20000"/>
              </a:spcBef>
            </a:pPr>
            <a:r>
              <a:rPr lang="en-US" altLang="en-US" sz="2000" i="1" dirty="0">
                <a:cs typeface="Arial" panose="020B0604020202020204" pitchFamily="34" charset="0"/>
              </a:rPr>
              <a:t>Journal of Nutrition</a:t>
            </a:r>
            <a:r>
              <a:rPr lang="en-US" altLang="en-US" sz="2000" dirty="0">
                <a:cs typeface="Arial" panose="020B0604020202020204" pitchFamily="34" charset="0"/>
              </a:rPr>
              <a:t> issue 135, pp1366-1373</a:t>
            </a:r>
            <a:r>
              <a:rPr lang="en-US" altLang="en-US" sz="2400" dirty="0">
                <a:cs typeface="Arial" panose="020B0604020202020204" pitchFamily="34" charset="0"/>
              </a:rPr>
              <a:t> </a:t>
            </a:r>
          </a:p>
        </p:txBody>
      </p:sp>
      <p:pic>
        <p:nvPicPr>
          <p:cNvPr id="143364" name="Picture 4">
            <a:extLst>
              <a:ext uri="{FF2B5EF4-FFF2-40B4-BE49-F238E27FC236}">
                <a16:creationId xmlns:a16="http://schemas.microsoft.com/office/drawing/2014/main" id="{6413532B-BBBF-42AD-8B99-6B37987105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6807" y="5399087"/>
            <a:ext cx="1981200" cy="132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65" name="Picture 5">
            <a:extLst>
              <a:ext uri="{FF2B5EF4-FFF2-40B4-BE49-F238E27FC236}">
                <a16:creationId xmlns:a16="http://schemas.microsoft.com/office/drawing/2014/main" id="{25A80952-7861-413A-A9C5-7109EE0CE6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63188" y="5348287"/>
            <a:ext cx="1262062" cy="150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366" name="Rectangle 6">
            <a:extLst>
              <a:ext uri="{FF2B5EF4-FFF2-40B4-BE49-F238E27FC236}">
                <a16:creationId xmlns:a16="http://schemas.microsoft.com/office/drawing/2014/main" id="{CFF899B9-99A9-44AA-97EB-F683D5F2F87D}"/>
              </a:ext>
            </a:extLst>
          </p:cNvPr>
          <p:cNvSpPr>
            <a:spLocks noChangeArrowheads="1"/>
          </p:cNvSpPr>
          <p:nvPr/>
        </p:nvSpPr>
        <p:spPr bwMode="auto">
          <a:xfrm>
            <a:off x="2057400" y="533400"/>
            <a:ext cx="8581901"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4000" b="1" dirty="0">
                <a:solidFill>
                  <a:schemeClr val="tx2"/>
                </a:solidFill>
                <a:latin typeface="Calibri" panose="020F0502020204030204" pitchFamily="34" charset="0"/>
                <a:cs typeface="Arial" panose="020B0604020202020204" pitchFamily="34" charset="0"/>
              </a:rPr>
              <a:t>Everyone - Have a handful of nuts a day</a:t>
            </a:r>
          </a:p>
        </p:txBody>
      </p:sp>
      <p:pic>
        <p:nvPicPr>
          <p:cNvPr id="143367" name="Picture 7">
            <a:extLst>
              <a:ext uri="{FF2B5EF4-FFF2-40B4-BE49-F238E27FC236}">
                <a16:creationId xmlns:a16="http://schemas.microsoft.com/office/drawing/2014/main" id="{9B6A28E4-39C6-4D64-A225-37336CA376A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6575" b="9524"/>
          <a:stretch/>
        </p:blipFill>
        <p:spPr bwMode="auto">
          <a:xfrm>
            <a:off x="5252975" y="1407973"/>
            <a:ext cx="2190750" cy="83992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a:extLst>
              <a:ext uri="{FF2B5EF4-FFF2-40B4-BE49-F238E27FC236}">
                <a16:creationId xmlns:a16="http://schemas.microsoft.com/office/drawing/2014/main" id="{5DD9FC53-5131-4493-88CA-5448645CFE8D}"/>
              </a:ext>
            </a:extLst>
          </p:cNvPr>
          <p:cNvSpPr>
            <a:spLocks noGrp="1" noChangeArrowheads="1"/>
          </p:cNvSpPr>
          <p:nvPr>
            <p:ph type="title"/>
          </p:nvPr>
        </p:nvSpPr>
        <p:spPr>
          <a:xfrm>
            <a:off x="1828800" y="274638"/>
            <a:ext cx="8382000" cy="533400"/>
          </a:xfrm>
        </p:spPr>
        <p:txBody>
          <a:bodyPr>
            <a:noAutofit/>
          </a:bodyPr>
          <a:lstStyle/>
          <a:p>
            <a:r>
              <a:rPr lang="en-US" altLang="en-US" sz="4000" dirty="0">
                <a:latin typeface="+mn-lt"/>
              </a:rPr>
              <a:t>less Omega-6 PUF &amp; more MUF</a:t>
            </a:r>
          </a:p>
        </p:txBody>
      </p:sp>
      <p:sp>
        <p:nvSpPr>
          <p:cNvPr id="141315" name="Rectangle 3">
            <a:extLst>
              <a:ext uri="{FF2B5EF4-FFF2-40B4-BE49-F238E27FC236}">
                <a16:creationId xmlns:a16="http://schemas.microsoft.com/office/drawing/2014/main" id="{C29CBE9A-1315-4ECC-AF0C-D19DAE7B9672}"/>
              </a:ext>
            </a:extLst>
          </p:cNvPr>
          <p:cNvSpPr>
            <a:spLocks noGrp="1" noChangeArrowheads="1"/>
          </p:cNvSpPr>
          <p:nvPr>
            <p:ph type="body" idx="1"/>
          </p:nvPr>
        </p:nvSpPr>
        <p:spPr>
          <a:xfrm>
            <a:off x="2209800" y="1143000"/>
            <a:ext cx="7772400" cy="4953000"/>
          </a:xfrm>
        </p:spPr>
        <p:txBody>
          <a:bodyPr/>
          <a:lstStyle/>
          <a:p>
            <a:pPr>
              <a:buFontTx/>
              <a:buNone/>
            </a:pPr>
            <a:r>
              <a:rPr lang="en-US" altLang="en-US" b="1" dirty="0">
                <a:effectLst>
                  <a:outerShdw blurRad="38100" dist="38100" dir="2700000" algn="tl">
                    <a:srgbClr val="FFFFFF"/>
                  </a:outerShdw>
                </a:effectLst>
              </a:rPr>
              <a:t>				PUF		MUF</a:t>
            </a:r>
            <a:endParaRPr lang="en-US" altLang="en-US" dirty="0"/>
          </a:p>
          <a:p>
            <a:pPr>
              <a:buFontTx/>
              <a:buNone/>
            </a:pPr>
            <a:r>
              <a:rPr lang="en-US" altLang="en-US" dirty="0"/>
              <a:t>LDL			 </a:t>
            </a:r>
            <a:r>
              <a:rPr lang="en-US" altLang="en-US" dirty="0">
                <a:sym typeface="Wingdings" panose="05000000000000000000" pitchFamily="2" charset="2"/>
              </a:rPr>
              <a:t></a:t>
            </a:r>
            <a:r>
              <a:rPr lang="en-US" altLang="en-US" dirty="0"/>
              <a:t> 		</a:t>
            </a:r>
            <a:r>
              <a:rPr lang="en-US" altLang="en-US" dirty="0">
                <a:sym typeface="Wingdings" panose="05000000000000000000" pitchFamily="2" charset="2"/>
              </a:rPr>
              <a:t></a:t>
            </a:r>
            <a:endParaRPr lang="en-US" altLang="en-US" dirty="0"/>
          </a:p>
          <a:p>
            <a:pPr>
              <a:buFontTx/>
              <a:buNone/>
            </a:pPr>
            <a:r>
              <a:rPr lang="en-US" altLang="en-US" dirty="0"/>
              <a:t>total cholesterol   	 </a:t>
            </a:r>
            <a:r>
              <a:rPr lang="en-US" altLang="en-US" dirty="0">
                <a:sym typeface="Wingdings" panose="05000000000000000000" pitchFamily="2" charset="2"/>
              </a:rPr>
              <a:t></a:t>
            </a:r>
            <a:r>
              <a:rPr lang="en-US" altLang="en-US" dirty="0"/>
              <a:t> 		</a:t>
            </a:r>
            <a:r>
              <a:rPr lang="en-US" altLang="en-US" dirty="0">
                <a:sym typeface="Wingdings" panose="05000000000000000000" pitchFamily="2" charset="2"/>
              </a:rPr>
              <a:t></a:t>
            </a:r>
            <a:r>
              <a:rPr lang="en-US" altLang="en-US" dirty="0"/>
              <a:t> </a:t>
            </a:r>
          </a:p>
          <a:p>
            <a:pPr>
              <a:buFontTx/>
              <a:buNone/>
            </a:pPr>
            <a:r>
              <a:rPr lang="en-US" altLang="en-US" dirty="0"/>
              <a:t>HDL 			</a:t>
            </a:r>
            <a:r>
              <a:rPr lang="en-US" altLang="en-US" dirty="0">
                <a:sym typeface="Wingdings" panose="05000000000000000000" pitchFamily="2" charset="2"/>
              </a:rPr>
              <a:t></a:t>
            </a:r>
            <a:r>
              <a:rPr lang="en-US" altLang="en-US" dirty="0"/>
              <a:t> 		~ or </a:t>
            </a:r>
            <a:r>
              <a:rPr lang="en-US" altLang="en-US" dirty="0">
                <a:sym typeface="Wingdings" panose="05000000000000000000" pitchFamily="2" charset="2"/>
              </a:rPr>
              <a:t></a:t>
            </a:r>
            <a:r>
              <a:rPr lang="en-US" altLang="en-US" dirty="0"/>
              <a:t> 		</a:t>
            </a:r>
          </a:p>
          <a:p>
            <a:pPr>
              <a:buFontTx/>
              <a:buNone/>
            </a:pPr>
            <a:r>
              <a:rPr lang="en-US" altLang="en-US" dirty="0"/>
              <a:t>triglycerides	 	~ 		~</a:t>
            </a:r>
          </a:p>
          <a:p>
            <a:pPr>
              <a:buFontTx/>
              <a:buNone/>
            </a:pPr>
            <a:r>
              <a:rPr lang="en-US" altLang="en-US" dirty="0"/>
              <a:t>Immunity		 </a:t>
            </a:r>
            <a:r>
              <a:rPr lang="en-US" altLang="en-US" dirty="0">
                <a:sym typeface="Wingdings" panose="05000000000000000000" pitchFamily="2" charset="2"/>
              </a:rPr>
              <a:t></a:t>
            </a:r>
          </a:p>
        </p:txBody>
      </p:sp>
      <p:pic>
        <p:nvPicPr>
          <p:cNvPr id="141316" name="Picture 4">
            <a:extLst>
              <a:ext uri="{FF2B5EF4-FFF2-40B4-BE49-F238E27FC236}">
                <a16:creationId xmlns:a16="http://schemas.microsoft.com/office/drawing/2014/main" id="{E3AC831A-BAF7-445C-B19B-D715D0416C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0303" y="4191000"/>
            <a:ext cx="1833563" cy="2027238"/>
          </a:xfrm>
          <a:prstGeom prst="rect">
            <a:avLst/>
          </a:prstGeom>
          <a:noFill/>
          <a:extLst>
            <a:ext uri="{909E8E84-426E-40DD-AFC4-6F175D3DCCD1}">
              <a14:hiddenFill xmlns:a14="http://schemas.microsoft.com/office/drawing/2010/main">
                <a:solidFill>
                  <a:srgbClr val="FFFFFF"/>
                </a:solidFill>
              </a14:hiddenFill>
            </a:ext>
          </a:extLst>
        </p:spPr>
      </p:pic>
      <p:pic>
        <p:nvPicPr>
          <p:cNvPr id="141317" name="Picture 5">
            <a:extLst>
              <a:ext uri="{FF2B5EF4-FFF2-40B4-BE49-F238E27FC236}">
                <a16:creationId xmlns:a16="http://schemas.microsoft.com/office/drawing/2014/main" id="{C1862E8C-2F91-472A-BE27-D47CD7B225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53500" y="4191000"/>
            <a:ext cx="1906588" cy="2133600"/>
          </a:xfrm>
          <a:prstGeom prst="rect">
            <a:avLst/>
          </a:prstGeom>
          <a:noFill/>
          <a:extLst>
            <a:ext uri="{909E8E84-426E-40DD-AFC4-6F175D3DCCD1}">
              <a14:hiddenFill xmlns:a14="http://schemas.microsoft.com/office/drawing/2010/main">
                <a:solidFill>
                  <a:srgbClr val="FFFFFF"/>
                </a:solidFill>
              </a14:hiddenFill>
            </a:ext>
          </a:extLst>
        </p:spPr>
      </p:pic>
      <p:pic>
        <p:nvPicPr>
          <p:cNvPr id="141318" name="Picture 6">
            <a:extLst>
              <a:ext uri="{FF2B5EF4-FFF2-40B4-BE49-F238E27FC236}">
                <a16:creationId xmlns:a16="http://schemas.microsoft.com/office/drawing/2014/main" id="{99551E14-C262-449E-9330-8E454A51CD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65046" y="2735470"/>
            <a:ext cx="14097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1319" name="Picture 7">
            <a:extLst>
              <a:ext uri="{FF2B5EF4-FFF2-40B4-BE49-F238E27FC236}">
                <a16:creationId xmlns:a16="http://schemas.microsoft.com/office/drawing/2014/main" id="{BE84CEA3-6B47-4039-B77F-365DC7635A9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0" y="4572000"/>
            <a:ext cx="1295400" cy="97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1320" name="Picture 8">
            <a:extLst>
              <a:ext uri="{FF2B5EF4-FFF2-40B4-BE49-F238E27FC236}">
                <a16:creationId xmlns:a16="http://schemas.microsoft.com/office/drawing/2014/main" id="{4B36453D-63BD-4E9F-A4EA-7478595429C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1533" y="4570413"/>
            <a:ext cx="2381250" cy="164782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2F1F2AD2-842F-4E4A-993A-11804BDBCB88}"/>
              </a:ext>
            </a:extLst>
          </p:cNvPr>
          <p:cNvSpPr/>
          <p:nvPr/>
        </p:nvSpPr>
        <p:spPr>
          <a:xfrm>
            <a:off x="667019" y="808038"/>
            <a:ext cx="1058541" cy="707886"/>
          </a:xfrm>
          <a:prstGeom prst="rect">
            <a:avLst/>
          </a:prstGeom>
        </p:spPr>
        <p:txBody>
          <a:bodyPr wrap="square">
            <a:spAutoFit/>
          </a:bodyPr>
          <a:lstStyle/>
          <a:p>
            <a:r>
              <a:rPr lang="en-US" sz="4000" dirty="0">
                <a:solidFill>
                  <a:srgbClr val="C00000"/>
                </a:solidFill>
                <a:latin typeface="Arial Black" panose="020B0A04020102020204" pitchFamily="34" charset="0"/>
              </a:rPr>
              <a:t># 5</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age result for comparison of dietary fats chart">
            <a:extLst>
              <a:ext uri="{FF2B5EF4-FFF2-40B4-BE49-F238E27FC236}">
                <a16:creationId xmlns:a16="http://schemas.microsoft.com/office/drawing/2014/main" id="{A03A7924-8F56-4357-9327-CC0430C716A9}"/>
              </a:ext>
            </a:extLst>
          </p:cNvPr>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bwMode="auto">
          <a:xfrm>
            <a:off x="1165123" y="228386"/>
            <a:ext cx="9346647" cy="6400800"/>
          </a:xfrm>
          <a:prstGeom prst="rect">
            <a:avLst/>
          </a:prstGeom>
          <a:noFill/>
        </p:spPr>
      </p:pic>
    </p:spTree>
    <p:extLst>
      <p:ext uri="{BB962C8B-B14F-4D97-AF65-F5344CB8AC3E}">
        <p14:creationId xmlns:p14="http://schemas.microsoft.com/office/powerpoint/2010/main" val="4252475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images.slideplayer.com/2/773023/slides/slide_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31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Rectangle 4"/>
          <p:cNvSpPr>
            <a:spLocks noChangeArrowheads="1"/>
          </p:cNvSpPr>
          <p:nvPr/>
        </p:nvSpPr>
        <p:spPr bwMode="auto">
          <a:xfrm>
            <a:off x="2895600" y="6324600"/>
            <a:ext cx="6858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dirty="0"/>
              <a:t>http://images.slideplayer.com/2/773023/slides/slide_4.jpg</a:t>
            </a:r>
          </a:p>
        </p:txBody>
      </p:sp>
      <p:sp>
        <p:nvSpPr>
          <p:cNvPr id="2" name="Rectangle 1">
            <a:extLst>
              <a:ext uri="{FF2B5EF4-FFF2-40B4-BE49-F238E27FC236}">
                <a16:creationId xmlns:a16="http://schemas.microsoft.com/office/drawing/2014/main" id="{9AC923FA-A70E-4DE6-BE18-0ADFC8C571B6}"/>
              </a:ext>
            </a:extLst>
          </p:cNvPr>
          <p:cNvSpPr/>
          <p:nvPr/>
        </p:nvSpPr>
        <p:spPr>
          <a:xfrm>
            <a:off x="535342" y="717034"/>
            <a:ext cx="1173719" cy="769441"/>
          </a:xfrm>
          <a:prstGeom prst="rect">
            <a:avLst/>
          </a:prstGeom>
        </p:spPr>
        <p:txBody>
          <a:bodyPr wrap="square">
            <a:spAutoFit/>
          </a:bodyPr>
          <a:lstStyle/>
          <a:p>
            <a:r>
              <a:rPr lang="en-US" sz="3600" dirty="0">
                <a:solidFill>
                  <a:srgbClr val="002060"/>
                </a:solidFill>
                <a:latin typeface="Arial Black" panose="020B0A04020102020204" pitchFamily="34" charset="0"/>
              </a:rPr>
              <a:t># </a:t>
            </a:r>
            <a:r>
              <a:rPr lang="en-US" sz="4400" dirty="0">
                <a:solidFill>
                  <a:srgbClr val="002060"/>
                </a:solidFill>
                <a:latin typeface="Arial Black" panose="020B0A04020102020204" pitchFamily="34" charset="0"/>
              </a:rPr>
              <a:t>1</a:t>
            </a:r>
            <a:r>
              <a:rPr lang="en-US" sz="3600" dirty="0">
                <a:solidFill>
                  <a:srgbClr val="002060"/>
                </a:solidFill>
                <a:latin typeface="Arial Black" panose="020B0A04020102020204" pitchFamily="34" charset="0"/>
              </a:rPr>
              <a:t> </a:t>
            </a:r>
          </a:p>
        </p:txBody>
      </p:sp>
    </p:spTree>
    <p:extLst>
      <p:ext uri="{BB962C8B-B14F-4D97-AF65-F5344CB8AC3E}">
        <p14:creationId xmlns:p14="http://schemas.microsoft.com/office/powerpoint/2010/main" val="21941037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ltLang="en-US" b="1" dirty="0">
                <a:latin typeface="Arial" panose="020B0604020202020204" pitchFamily="34" charset="0"/>
                <a:cs typeface="Arial" panose="020B0604020202020204" pitchFamily="34" charset="0"/>
              </a:rPr>
              <a:t>Healthy Hydration</a:t>
            </a:r>
            <a:r>
              <a:rPr lang="en-US" altLang="en-US" dirty="0"/>
              <a:t>	</a:t>
            </a:r>
          </a:p>
        </p:txBody>
      </p:sp>
      <p:sp>
        <p:nvSpPr>
          <p:cNvPr id="3" name="Content Placeholder 2"/>
          <p:cNvSpPr>
            <a:spLocks noGrp="1"/>
          </p:cNvSpPr>
          <p:nvPr>
            <p:ph sz="half" idx="1"/>
          </p:nvPr>
        </p:nvSpPr>
        <p:spPr>
          <a:xfrm>
            <a:off x="1104378" y="1385093"/>
            <a:ext cx="4292600" cy="4525963"/>
          </a:xfrm>
        </p:spPr>
        <p:txBody>
          <a:bodyPr>
            <a:normAutofit fontScale="92500" lnSpcReduction="20000"/>
          </a:bodyPr>
          <a:lstStyle/>
          <a:p>
            <a:pPr marL="0" indent="0">
              <a:buNone/>
              <a:defRPr/>
            </a:pPr>
            <a:r>
              <a:rPr lang="en-US" sz="4400" dirty="0"/>
              <a:t>For some people, these factors will affect hydration</a:t>
            </a:r>
          </a:p>
          <a:p>
            <a:pPr>
              <a:defRPr/>
            </a:pPr>
            <a:r>
              <a:rPr lang="en-US" sz="4400" dirty="0"/>
              <a:t>medications</a:t>
            </a:r>
          </a:p>
          <a:p>
            <a:pPr>
              <a:defRPr/>
            </a:pPr>
            <a:r>
              <a:rPr lang="en-US" sz="4400" dirty="0"/>
              <a:t>kidney function</a:t>
            </a:r>
          </a:p>
          <a:p>
            <a:pPr>
              <a:defRPr/>
            </a:pPr>
            <a:r>
              <a:rPr lang="en-US" sz="4400" dirty="0"/>
              <a:t>less thirst</a:t>
            </a:r>
          </a:p>
          <a:p>
            <a:pPr>
              <a:defRPr/>
            </a:pPr>
            <a:r>
              <a:rPr lang="en-US" sz="4400" dirty="0"/>
              <a:t>illness </a:t>
            </a:r>
          </a:p>
          <a:p>
            <a:pPr>
              <a:defRPr/>
            </a:pPr>
            <a:endParaRPr lang="en-US" dirty="0"/>
          </a:p>
        </p:txBody>
      </p:sp>
      <p:sp>
        <p:nvSpPr>
          <p:cNvPr id="5" name="Content Placeholder 4"/>
          <p:cNvSpPr>
            <a:spLocks noGrp="1"/>
          </p:cNvSpPr>
          <p:nvPr>
            <p:ph sz="half" idx="2"/>
          </p:nvPr>
        </p:nvSpPr>
        <p:spPr>
          <a:xfrm>
            <a:off x="6535738" y="528638"/>
            <a:ext cx="4038600" cy="5181600"/>
          </a:xfrm>
        </p:spPr>
        <p:txBody>
          <a:bodyPr>
            <a:normAutofit fontScale="92500" lnSpcReduction="20000"/>
          </a:bodyPr>
          <a:lstStyle/>
          <a:p>
            <a:pPr>
              <a:defRPr/>
            </a:pPr>
            <a:r>
              <a:rPr lang="en-US" sz="4000" dirty="0"/>
              <a:t>enjoy a variety of 	fluids</a:t>
            </a:r>
          </a:p>
          <a:p>
            <a:pPr>
              <a:defRPr/>
            </a:pPr>
            <a:endParaRPr lang="en-US" dirty="0"/>
          </a:p>
          <a:p>
            <a:pPr>
              <a:defRPr/>
            </a:pPr>
            <a:endParaRPr lang="en-US" dirty="0"/>
          </a:p>
          <a:p>
            <a:pPr>
              <a:defRPr/>
            </a:pPr>
            <a:endParaRPr lang="en-US" dirty="0"/>
          </a:p>
          <a:p>
            <a:pPr>
              <a:defRPr/>
            </a:pPr>
            <a:endParaRPr lang="en-US" sz="400" dirty="0"/>
          </a:p>
          <a:p>
            <a:pPr>
              <a:defRPr/>
            </a:pPr>
            <a:endParaRPr lang="en-US" dirty="0"/>
          </a:p>
          <a:p>
            <a:pPr>
              <a:defRPr/>
            </a:pPr>
            <a:endParaRPr lang="en-US" dirty="0"/>
          </a:p>
          <a:p>
            <a:pPr>
              <a:defRPr/>
            </a:pPr>
            <a:r>
              <a:rPr lang="en-US" sz="4400" dirty="0"/>
              <a:t>fluid also comes from fruits, vegetables, diary and meats</a:t>
            </a:r>
          </a:p>
          <a:p>
            <a:pPr marL="0" indent="0">
              <a:buNone/>
              <a:defRPr/>
            </a:pPr>
            <a:endParaRPr lang="en-US" dirty="0"/>
          </a:p>
        </p:txBody>
      </p:sp>
      <p:pic>
        <p:nvPicPr>
          <p:cNvPr id="15366" name="Picture 4" descr="http://delivery.boccatogo.com/wp-content/uploads/2014/10/Coffee-Tea-Wat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6619" y="1385093"/>
            <a:ext cx="2025650"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8" descr="https://beverageuniverse.com/images/BoylansSeltzer.gif"/>
          <p:cNvPicPr>
            <a:picLocks noChangeAspect="1" noChangeArrowheads="1"/>
          </p:cNvPicPr>
          <p:nvPr/>
        </p:nvPicPr>
        <p:blipFill>
          <a:blip r:embed="rId3">
            <a:extLst>
              <a:ext uri="{28A0092B-C50C-407E-A947-70E740481C1C}">
                <a14:useLocalDpi xmlns:a14="http://schemas.microsoft.com/office/drawing/2010/main" val="0"/>
              </a:ext>
            </a:extLst>
          </a:blip>
          <a:srcRect l="29733" r="31866"/>
          <a:stretch>
            <a:fillRect/>
          </a:stretch>
        </p:blipFill>
        <p:spPr bwMode="auto">
          <a:xfrm>
            <a:off x="5302250" y="1752601"/>
            <a:ext cx="1233488" cy="273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60898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3F596386-862A-4410-B53D-CD80832E366F}"/>
              </a:ext>
            </a:extLst>
          </p:cNvPr>
          <p:cNvSpPr>
            <a:spLocks noGrp="1" noChangeArrowheads="1"/>
          </p:cNvSpPr>
          <p:nvPr>
            <p:ph type="title"/>
          </p:nvPr>
        </p:nvSpPr>
        <p:spPr>
          <a:xfrm>
            <a:off x="1981200" y="274638"/>
            <a:ext cx="8229600" cy="944562"/>
          </a:xfrm>
        </p:spPr>
        <p:txBody>
          <a:bodyPr>
            <a:normAutofit/>
          </a:bodyPr>
          <a:lstStyle/>
          <a:p>
            <a:r>
              <a:rPr lang="en-US" altLang="en-US" b="1" dirty="0"/>
              <a:t>Healthy Hydration</a:t>
            </a:r>
          </a:p>
        </p:txBody>
      </p:sp>
      <p:sp>
        <p:nvSpPr>
          <p:cNvPr id="60419" name="Rectangle 3">
            <a:extLst>
              <a:ext uri="{FF2B5EF4-FFF2-40B4-BE49-F238E27FC236}">
                <a16:creationId xmlns:a16="http://schemas.microsoft.com/office/drawing/2014/main" id="{01637D4B-0AB5-4728-AC12-8212573A3E42}"/>
              </a:ext>
            </a:extLst>
          </p:cNvPr>
          <p:cNvSpPr>
            <a:spLocks noGrp="1" noChangeArrowheads="1"/>
          </p:cNvSpPr>
          <p:nvPr>
            <p:ph type="body" idx="1"/>
          </p:nvPr>
        </p:nvSpPr>
        <p:spPr>
          <a:xfrm>
            <a:off x="647700" y="1036984"/>
            <a:ext cx="11290299" cy="5452716"/>
          </a:xfrm>
        </p:spPr>
        <p:txBody>
          <a:bodyPr>
            <a:noAutofit/>
          </a:bodyPr>
          <a:lstStyle/>
          <a:p>
            <a:pPr marL="0" indent="0">
              <a:buNone/>
            </a:pPr>
            <a:r>
              <a:rPr lang="en-US" altLang="en-US" sz="4400" b="1" dirty="0">
                <a:solidFill>
                  <a:srgbClr val="A50021"/>
                </a:solidFill>
                <a:effectLst>
                  <a:outerShdw blurRad="38100" dist="38100" dir="2700000" algn="tl">
                    <a:srgbClr val="000000"/>
                  </a:outerShdw>
                </a:effectLst>
              </a:rPr>
              <a:t>8 glasses of water a day … not really</a:t>
            </a:r>
            <a:endParaRPr lang="en-US" altLang="en-US" sz="3600" dirty="0"/>
          </a:p>
          <a:p>
            <a:pPr>
              <a:lnSpc>
                <a:spcPct val="90000"/>
              </a:lnSpc>
            </a:pPr>
            <a:r>
              <a:rPr lang="en-US" altLang="en-US" sz="3600" dirty="0"/>
              <a:t>No medical evidence of need or in weight loss</a:t>
            </a:r>
          </a:p>
          <a:p>
            <a:pPr>
              <a:lnSpc>
                <a:spcPct val="90000"/>
              </a:lnSpc>
            </a:pPr>
            <a:r>
              <a:rPr lang="en-US" altLang="en-US" sz="3600" dirty="0"/>
              <a:t>Clearly needed in physical training</a:t>
            </a:r>
          </a:p>
          <a:p>
            <a:pPr>
              <a:lnSpc>
                <a:spcPct val="90000"/>
              </a:lnSpc>
            </a:pPr>
            <a:r>
              <a:rPr lang="en-US" altLang="en-US" sz="3600" dirty="0"/>
              <a:t>More fluid consumed, more excreted, increase in urinary losses of calcium &amp; iron</a:t>
            </a:r>
          </a:p>
          <a:p>
            <a:pPr>
              <a:lnSpc>
                <a:spcPct val="90000"/>
              </a:lnSpc>
            </a:pPr>
            <a:r>
              <a:rPr lang="en-US" altLang="en-US" sz="3600" dirty="0"/>
              <a:t>Body makes about 12 oz. of “metabolic” water a day</a:t>
            </a:r>
          </a:p>
          <a:p>
            <a:pPr>
              <a:lnSpc>
                <a:spcPct val="90000"/>
              </a:lnSpc>
            </a:pPr>
            <a:r>
              <a:rPr lang="en-US" altLang="en-US" sz="3600" dirty="0"/>
              <a:t>No objective criteria for removal of “toxins”</a:t>
            </a:r>
          </a:p>
          <a:p>
            <a:pPr>
              <a:lnSpc>
                <a:spcPct val="90000"/>
              </a:lnSpc>
            </a:pPr>
            <a:r>
              <a:rPr lang="en-US" altLang="en-US" sz="3600" dirty="0"/>
              <a:t>Thirst matches water needs except in infants, children, elderly, poor renal function, marathon runners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a:extLst>
              <a:ext uri="{FF2B5EF4-FFF2-40B4-BE49-F238E27FC236}">
                <a16:creationId xmlns:a16="http://schemas.microsoft.com/office/drawing/2014/main" id="{5A648744-4327-4559-A7FB-69CF782F7924}"/>
              </a:ext>
            </a:extLst>
          </p:cNvPr>
          <p:cNvSpPr>
            <a:spLocks noGrp="1" noChangeArrowheads="1"/>
          </p:cNvSpPr>
          <p:nvPr>
            <p:ph type="title"/>
          </p:nvPr>
        </p:nvSpPr>
        <p:spPr>
          <a:xfrm>
            <a:off x="1981200" y="274638"/>
            <a:ext cx="8229600" cy="792162"/>
          </a:xfrm>
        </p:spPr>
        <p:txBody>
          <a:bodyPr>
            <a:normAutofit/>
          </a:bodyPr>
          <a:lstStyle/>
          <a:p>
            <a:r>
              <a:rPr lang="en-US" altLang="en-US" sz="4000" dirty="0">
                <a:latin typeface="+mn-lt"/>
              </a:rPr>
              <a:t>Beverages</a:t>
            </a:r>
          </a:p>
        </p:txBody>
      </p:sp>
      <p:sp>
        <p:nvSpPr>
          <p:cNvPr id="117763" name="Rectangle 3">
            <a:extLst>
              <a:ext uri="{FF2B5EF4-FFF2-40B4-BE49-F238E27FC236}">
                <a16:creationId xmlns:a16="http://schemas.microsoft.com/office/drawing/2014/main" id="{5E2EEFD3-628B-489C-9833-DCCDE452407F}"/>
              </a:ext>
            </a:extLst>
          </p:cNvPr>
          <p:cNvSpPr>
            <a:spLocks noGrp="1" noChangeArrowheads="1"/>
          </p:cNvSpPr>
          <p:nvPr>
            <p:ph type="body" sz="half" idx="1"/>
          </p:nvPr>
        </p:nvSpPr>
        <p:spPr>
          <a:xfrm>
            <a:off x="432486" y="1219201"/>
            <a:ext cx="5587314" cy="4906963"/>
          </a:xfrm>
        </p:spPr>
        <p:txBody>
          <a:bodyPr/>
          <a:lstStyle/>
          <a:p>
            <a:pPr>
              <a:lnSpc>
                <a:spcPct val="100000"/>
              </a:lnSpc>
              <a:spcBef>
                <a:spcPts val="0"/>
              </a:spcBef>
            </a:pPr>
            <a:r>
              <a:rPr lang="en-US" altLang="en-US" sz="3600" dirty="0"/>
              <a:t>water’s best</a:t>
            </a:r>
          </a:p>
          <a:p>
            <a:pPr>
              <a:lnSpc>
                <a:spcPct val="100000"/>
              </a:lnSpc>
              <a:spcBef>
                <a:spcPts val="0"/>
              </a:spcBef>
            </a:pPr>
            <a:r>
              <a:rPr lang="en-US" altLang="en-US" sz="3600" dirty="0"/>
              <a:t>consider “silent” calories of soft drinks</a:t>
            </a:r>
          </a:p>
          <a:p>
            <a:pPr>
              <a:lnSpc>
                <a:spcPct val="100000"/>
              </a:lnSpc>
              <a:spcBef>
                <a:spcPts val="0"/>
              </a:spcBef>
            </a:pPr>
            <a:r>
              <a:rPr lang="en-US" altLang="en-US" sz="3600" dirty="0"/>
              <a:t>soft drinks = fruit juice</a:t>
            </a:r>
          </a:p>
          <a:p>
            <a:pPr>
              <a:lnSpc>
                <a:spcPct val="100000"/>
              </a:lnSpc>
              <a:spcBef>
                <a:spcPts val="0"/>
              </a:spcBef>
            </a:pPr>
            <a:r>
              <a:rPr lang="en-US" altLang="en-US" sz="3600" dirty="0"/>
              <a:t>caffeine sensitivity?</a:t>
            </a:r>
          </a:p>
          <a:p>
            <a:pPr>
              <a:lnSpc>
                <a:spcPct val="100000"/>
              </a:lnSpc>
              <a:spcBef>
                <a:spcPts val="0"/>
              </a:spcBef>
            </a:pPr>
            <a:r>
              <a:rPr lang="en-US" altLang="en-US" sz="3600" dirty="0"/>
              <a:t>others are “gotchas”</a:t>
            </a:r>
          </a:p>
          <a:p>
            <a:pPr>
              <a:lnSpc>
                <a:spcPct val="100000"/>
              </a:lnSpc>
              <a:spcBef>
                <a:spcPts val="0"/>
              </a:spcBef>
            </a:pPr>
            <a:r>
              <a:rPr lang="en-US" altLang="en-US" sz="3600" dirty="0"/>
              <a:t>boxed water </a:t>
            </a:r>
            <a:r>
              <a:rPr lang="en-US" altLang="en-US" sz="1400" dirty="0"/>
              <a:t>https://earth911.com/business-policy/is-boxed-water-better/</a:t>
            </a:r>
          </a:p>
        </p:txBody>
      </p:sp>
      <p:pic>
        <p:nvPicPr>
          <p:cNvPr id="117765" name="Picture 5">
            <a:extLst>
              <a:ext uri="{FF2B5EF4-FFF2-40B4-BE49-F238E27FC236}">
                <a16:creationId xmlns:a16="http://schemas.microsoft.com/office/drawing/2014/main" id="{A3756F29-EC63-4FC0-B1CD-795EFB61B7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7412" y="670719"/>
            <a:ext cx="4268788" cy="52863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a:extLst>
              <a:ext uri="{FF2B5EF4-FFF2-40B4-BE49-F238E27FC236}">
                <a16:creationId xmlns:a16="http://schemas.microsoft.com/office/drawing/2014/main" id="{46EEBFD4-710F-48DB-91BC-C16E94B29494}"/>
              </a:ext>
            </a:extLst>
          </p:cNvPr>
          <p:cNvSpPr>
            <a:spLocks noGrp="1" noChangeArrowheads="1"/>
          </p:cNvSpPr>
          <p:nvPr>
            <p:ph type="title"/>
          </p:nvPr>
        </p:nvSpPr>
        <p:spPr>
          <a:xfrm>
            <a:off x="1981200" y="274638"/>
            <a:ext cx="8229600" cy="639762"/>
          </a:xfrm>
        </p:spPr>
        <p:txBody>
          <a:bodyPr>
            <a:noAutofit/>
          </a:bodyPr>
          <a:lstStyle/>
          <a:p>
            <a:r>
              <a:rPr lang="en-US" altLang="en-US" dirty="0">
                <a:latin typeface="+mn-lt"/>
              </a:rPr>
              <a:t>Fruit beverages</a:t>
            </a:r>
          </a:p>
        </p:txBody>
      </p:sp>
      <p:sp>
        <p:nvSpPr>
          <p:cNvPr id="118787" name="Rectangle 3">
            <a:extLst>
              <a:ext uri="{FF2B5EF4-FFF2-40B4-BE49-F238E27FC236}">
                <a16:creationId xmlns:a16="http://schemas.microsoft.com/office/drawing/2014/main" id="{245381C8-41C4-4A28-9100-AC80865E5FB4}"/>
              </a:ext>
            </a:extLst>
          </p:cNvPr>
          <p:cNvSpPr>
            <a:spLocks noGrp="1" noChangeArrowheads="1"/>
          </p:cNvSpPr>
          <p:nvPr>
            <p:ph type="body" sz="half" idx="2"/>
          </p:nvPr>
        </p:nvSpPr>
        <p:spPr>
          <a:xfrm>
            <a:off x="5486400" y="838200"/>
            <a:ext cx="6375400" cy="4983163"/>
          </a:xfrm>
        </p:spPr>
        <p:txBody>
          <a:bodyPr>
            <a:noAutofit/>
          </a:bodyPr>
          <a:lstStyle/>
          <a:p>
            <a:r>
              <a:rPr lang="en-US" altLang="en-US" sz="4400" dirty="0"/>
              <a:t>What are the advantages? – vitamin C, convenience</a:t>
            </a:r>
          </a:p>
          <a:p>
            <a:r>
              <a:rPr lang="en-US" altLang="en-US" sz="4400" dirty="0"/>
              <a:t>What are the disadvantages? – high sugar</a:t>
            </a:r>
          </a:p>
          <a:p>
            <a:r>
              <a:rPr lang="en-US" altLang="en-US" sz="4400" b="1" dirty="0">
                <a:solidFill>
                  <a:srgbClr val="CC0000"/>
                </a:solidFill>
                <a:ea typeface="Arial Unicode MS" panose="020B0604020202020204" pitchFamily="34" charset="-128"/>
                <a:cs typeface="Arial Unicode MS" panose="020B0604020202020204" pitchFamily="34" charset="-128"/>
              </a:rPr>
              <a:t>Chew your fruit, don’t drink it</a:t>
            </a:r>
          </a:p>
        </p:txBody>
      </p:sp>
      <p:pic>
        <p:nvPicPr>
          <p:cNvPr id="118788" name="Picture 4">
            <a:extLst>
              <a:ext uri="{FF2B5EF4-FFF2-40B4-BE49-F238E27FC236}">
                <a16:creationId xmlns:a16="http://schemas.microsoft.com/office/drawing/2014/main" id="{0A4FC50D-5327-4B0A-875E-8A3F4F54454D}"/>
              </a:ext>
            </a:extLst>
          </p:cNvPr>
          <p:cNvPicPr>
            <a:picLocks noGrp="1" noChangeAspect="1" noChangeArrowheads="1"/>
          </p:cNvPicPr>
          <p:nvPr>
            <p:ph type="body" sz="half" idx="1"/>
          </p:nvPr>
        </p:nvPicPr>
        <p:blipFill>
          <a:blip r:embed="rId2">
            <a:extLst>
              <a:ext uri="{28A0092B-C50C-407E-A947-70E740481C1C}">
                <a14:useLocalDpi xmlns:a14="http://schemas.microsoft.com/office/drawing/2010/main" val="0"/>
              </a:ext>
            </a:extLst>
          </a:blip>
          <a:srcRect/>
          <a:stretch>
            <a:fillRect/>
          </a:stretch>
        </p:blipFill>
        <p:spPr>
          <a:xfrm>
            <a:off x="1041400" y="1168400"/>
            <a:ext cx="4133850" cy="3238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8789" name="Picture 5">
            <a:extLst>
              <a:ext uri="{FF2B5EF4-FFF2-40B4-BE49-F238E27FC236}">
                <a16:creationId xmlns:a16="http://schemas.microsoft.com/office/drawing/2014/main" id="{5530F50C-9C35-438D-8417-FEDEA4D548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9500" y="4813300"/>
            <a:ext cx="2209800" cy="14922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agram&#10;&#10;Description automatically generated">
            <a:extLst>
              <a:ext uri="{FF2B5EF4-FFF2-40B4-BE49-F238E27FC236}">
                <a16:creationId xmlns:a16="http://schemas.microsoft.com/office/drawing/2014/main" id="{A1F85257-7519-4D85-AE09-70199EB44F90}"/>
              </a:ext>
            </a:extLst>
          </p:cNvPr>
          <p:cNvPicPr/>
          <p:nvPr/>
        </p:nvPicPr>
        <p:blipFill rotWithShape="1">
          <a:blip r:embed="rId2">
            <a:extLst>
              <a:ext uri="{28A0092B-C50C-407E-A947-70E740481C1C}">
                <a14:useLocalDpi xmlns:a14="http://schemas.microsoft.com/office/drawing/2010/main" val="0"/>
              </a:ext>
            </a:extLst>
          </a:blip>
          <a:srcRect t="13598" b="21754"/>
          <a:stretch/>
        </p:blipFill>
        <p:spPr bwMode="auto">
          <a:xfrm>
            <a:off x="863600" y="254000"/>
            <a:ext cx="10528300" cy="6604000"/>
          </a:xfrm>
          <a:prstGeom prst="rect">
            <a:avLst/>
          </a:prstGeom>
          <a:noFill/>
          <a:extLst>
            <a:ext uri="{53640926-AAD7-44D8-BBD7-CCE9431645EC}">
              <a14:shadowObscured xmlns:a14="http://schemas.microsoft.com/office/drawing/2010/main"/>
            </a:ext>
          </a:extLst>
        </p:spPr>
      </p:pic>
    </p:spTree>
    <p:extLst>
      <p:ext uri="{BB962C8B-B14F-4D97-AF65-F5344CB8AC3E}">
        <p14:creationId xmlns:p14="http://schemas.microsoft.com/office/powerpoint/2010/main" val="3550265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a:extLst>
              <a:ext uri="{FF2B5EF4-FFF2-40B4-BE49-F238E27FC236}">
                <a16:creationId xmlns:a16="http://schemas.microsoft.com/office/drawing/2014/main" id="{73704DCB-FC28-47CD-9D37-9F1FCBFE85B7}"/>
              </a:ext>
            </a:extLst>
          </p:cNvPr>
          <p:cNvSpPr>
            <a:spLocks noGrp="1" noChangeArrowheads="1"/>
          </p:cNvSpPr>
          <p:nvPr>
            <p:ph type="title"/>
          </p:nvPr>
        </p:nvSpPr>
        <p:spPr>
          <a:xfrm>
            <a:off x="560439" y="609600"/>
            <a:ext cx="10589342" cy="685800"/>
          </a:xfrm>
        </p:spPr>
        <p:txBody>
          <a:bodyPr>
            <a:noAutofit/>
          </a:bodyPr>
          <a:lstStyle/>
          <a:p>
            <a:r>
              <a:rPr lang="en-US" altLang="en-US" sz="4800" dirty="0">
                <a:latin typeface="+mn-lt"/>
              </a:rPr>
              <a:t>Take convenience food &amp; make it better</a:t>
            </a:r>
          </a:p>
        </p:txBody>
      </p:sp>
      <p:sp>
        <p:nvSpPr>
          <p:cNvPr id="136195" name="Rectangle 3">
            <a:extLst>
              <a:ext uri="{FF2B5EF4-FFF2-40B4-BE49-F238E27FC236}">
                <a16:creationId xmlns:a16="http://schemas.microsoft.com/office/drawing/2014/main" id="{C859D4BA-AD78-4C7E-AC56-DD1496153A8F}"/>
              </a:ext>
            </a:extLst>
          </p:cNvPr>
          <p:cNvSpPr>
            <a:spLocks noGrp="1" noChangeArrowheads="1"/>
          </p:cNvSpPr>
          <p:nvPr>
            <p:ph type="body" idx="1"/>
          </p:nvPr>
        </p:nvSpPr>
        <p:spPr>
          <a:xfrm>
            <a:off x="752167" y="1447800"/>
            <a:ext cx="10397613" cy="4953000"/>
          </a:xfrm>
        </p:spPr>
        <p:txBody>
          <a:bodyPr>
            <a:normAutofit/>
          </a:bodyPr>
          <a:lstStyle/>
          <a:p>
            <a:pPr>
              <a:lnSpc>
                <a:spcPct val="90000"/>
              </a:lnSpc>
            </a:pPr>
            <a:r>
              <a:rPr lang="en-US" altLang="en-US" sz="4000" dirty="0"/>
              <a:t>Add more vegetables to pizza, add a side salad.</a:t>
            </a:r>
          </a:p>
          <a:p>
            <a:pPr>
              <a:lnSpc>
                <a:spcPct val="90000"/>
              </a:lnSpc>
            </a:pPr>
            <a:r>
              <a:rPr lang="en-US" altLang="en-US" sz="4000" dirty="0"/>
              <a:t>Add more vegetables to the stir fried beef &amp; broccoli.</a:t>
            </a:r>
          </a:p>
          <a:p>
            <a:pPr>
              <a:lnSpc>
                <a:spcPct val="90000"/>
              </a:lnSpc>
            </a:pPr>
            <a:endParaRPr lang="en-US" altLang="en-US" dirty="0"/>
          </a:p>
          <a:p>
            <a:pPr>
              <a:lnSpc>
                <a:spcPct val="90000"/>
              </a:lnSpc>
            </a:pPr>
            <a:endParaRPr lang="en-US" altLang="en-US" dirty="0"/>
          </a:p>
          <a:p>
            <a:pPr>
              <a:lnSpc>
                <a:spcPct val="90000"/>
              </a:lnSpc>
            </a:pPr>
            <a:endParaRPr lang="en-US" altLang="en-US" dirty="0"/>
          </a:p>
          <a:p>
            <a:pPr>
              <a:lnSpc>
                <a:spcPct val="90000"/>
              </a:lnSpc>
            </a:pPr>
            <a:endParaRPr lang="en-US" altLang="en-US" dirty="0"/>
          </a:p>
          <a:p>
            <a:pPr>
              <a:lnSpc>
                <a:spcPct val="90000"/>
              </a:lnSpc>
              <a:buFontTx/>
              <a:buNone/>
            </a:pPr>
            <a:r>
              <a:rPr lang="en-US" altLang="en-US" dirty="0"/>
              <a:t>			+			</a:t>
            </a:r>
          </a:p>
        </p:txBody>
      </p:sp>
      <p:pic>
        <p:nvPicPr>
          <p:cNvPr id="136196" name="Picture 4">
            <a:extLst>
              <a:ext uri="{FF2B5EF4-FFF2-40B4-BE49-F238E27FC236}">
                <a16:creationId xmlns:a16="http://schemas.microsoft.com/office/drawing/2014/main" id="{4075548A-BF51-4321-9386-92E4858EA1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7829" y="2901157"/>
            <a:ext cx="22860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136197" name="Picture 5">
            <a:extLst>
              <a:ext uri="{FF2B5EF4-FFF2-40B4-BE49-F238E27FC236}">
                <a16:creationId xmlns:a16="http://schemas.microsoft.com/office/drawing/2014/main" id="{E36FA71D-B011-47F0-8BD9-A778EEBB40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167" y="4676186"/>
            <a:ext cx="2519107" cy="1889330"/>
          </a:xfrm>
          <a:prstGeom prst="rect">
            <a:avLst/>
          </a:prstGeom>
          <a:noFill/>
          <a:extLst>
            <a:ext uri="{909E8E84-426E-40DD-AFC4-6F175D3DCCD1}">
              <a14:hiddenFill xmlns:a14="http://schemas.microsoft.com/office/drawing/2010/main">
                <a:solidFill>
                  <a:srgbClr val="FFFFFF"/>
                </a:solidFill>
              </a14:hiddenFill>
            </a:ext>
          </a:extLst>
        </p:spPr>
      </p:pic>
      <p:pic>
        <p:nvPicPr>
          <p:cNvPr id="136199" name="Picture 7">
            <a:extLst>
              <a:ext uri="{FF2B5EF4-FFF2-40B4-BE49-F238E27FC236}">
                <a16:creationId xmlns:a16="http://schemas.microsoft.com/office/drawing/2014/main" id="{FA5AAF12-CDF1-47AA-BD04-1CBA0EA2C7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07658" y="4593829"/>
            <a:ext cx="2513981" cy="188933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54864CA9-C5F7-40C9-B9A6-1B8B66761BA9}"/>
              </a:ext>
            </a:extLst>
          </p:cNvPr>
          <p:cNvSpPr/>
          <p:nvPr/>
        </p:nvSpPr>
        <p:spPr>
          <a:xfrm>
            <a:off x="3730629" y="5337412"/>
            <a:ext cx="465192" cy="701731"/>
          </a:xfrm>
          <a:prstGeom prst="rect">
            <a:avLst/>
          </a:prstGeom>
        </p:spPr>
        <p:txBody>
          <a:bodyPr wrap="none">
            <a:spAutoFit/>
          </a:bodyPr>
          <a:lstStyle/>
          <a:p>
            <a:pPr>
              <a:lnSpc>
                <a:spcPct val="90000"/>
              </a:lnSpc>
              <a:buFontTx/>
              <a:buNone/>
            </a:pPr>
            <a:r>
              <a:rPr lang="en-US" altLang="en-US" sz="4400" dirty="0"/>
              <a:t>+</a:t>
            </a:r>
          </a:p>
        </p:txBody>
      </p:sp>
      <p:pic>
        <p:nvPicPr>
          <p:cNvPr id="11266" name="Picture 2" descr="Amazon.com: 15 Count 16 oz Pagoda Wire Handle Chinese Takeout Box: Kitchen  &amp; Dining">
            <a:extLst>
              <a:ext uri="{FF2B5EF4-FFF2-40B4-BE49-F238E27FC236}">
                <a16:creationId xmlns:a16="http://schemas.microsoft.com/office/drawing/2014/main" id="{E2E16AA2-2C3A-4D35-A5C2-6F04A191DF2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84343" y="4615657"/>
            <a:ext cx="2238375" cy="204787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073D8762-92D5-4F43-A04F-21318FFB976C}"/>
              </a:ext>
            </a:extLst>
          </p:cNvPr>
          <p:cNvSpPr/>
          <p:nvPr/>
        </p:nvSpPr>
        <p:spPr>
          <a:xfrm>
            <a:off x="6773808" y="5269985"/>
            <a:ext cx="465192" cy="701731"/>
          </a:xfrm>
          <a:prstGeom prst="rect">
            <a:avLst/>
          </a:prstGeom>
        </p:spPr>
        <p:txBody>
          <a:bodyPr wrap="none">
            <a:spAutoFit/>
          </a:bodyPr>
          <a:lstStyle/>
          <a:p>
            <a:pPr>
              <a:lnSpc>
                <a:spcPct val="90000"/>
              </a:lnSpc>
            </a:pPr>
            <a:r>
              <a:rPr lang="en-US" altLang="en-US" sz="4400" dirty="0"/>
              <a:t>=</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F497ABC5-D08B-40BA-B0D7-5D5DFE4D50B3}"/>
              </a:ext>
            </a:extLst>
          </p:cNvPr>
          <p:cNvSpPr>
            <a:spLocks noGrp="1"/>
          </p:cNvSpPr>
          <p:nvPr>
            <p:ph type="title"/>
          </p:nvPr>
        </p:nvSpPr>
        <p:spPr>
          <a:xfrm>
            <a:off x="450742" y="332209"/>
            <a:ext cx="10515600" cy="810655"/>
          </a:xfrm>
        </p:spPr>
        <p:txBody>
          <a:bodyPr/>
          <a:lstStyle/>
          <a:p>
            <a:r>
              <a:rPr lang="en-US" dirty="0">
                <a:latin typeface="Arial Black" panose="020B0A04020102020204" pitchFamily="34" charset="0"/>
              </a:rPr>
              <a:t>What if you drop it to?  </a:t>
            </a:r>
          </a:p>
        </p:txBody>
      </p:sp>
      <p:sp>
        <p:nvSpPr>
          <p:cNvPr id="6" name="Content Placeholder 5"/>
          <p:cNvSpPr>
            <a:spLocks noGrp="1"/>
          </p:cNvSpPr>
          <p:nvPr>
            <p:ph idx="1"/>
          </p:nvPr>
        </p:nvSpPr>
        <p:spPr>
          <a:xfrm>
            <a:off x="838200" y="1156504"/>
            <a:ext cx="10515600" cy="4865479"/>
          </a:xfrm>
        </p:spPr>
        <p:txBody>
          <a:bodyPr>
            <a:normAutofit/>
          </a:bodyPr>
          <a:lstStyle/>
          <a:p>
            <a:r>
              <a:rPr lang="en-US" sz="3600" dirty="0">
                <a:solidFill>
                  <a:srgbClr val="00B050"/>
                </a:solidFill>
              </a:rPr>
              <a:t>Pretty Good </a:t>
            </a:r>
            <a:r>
              <a:rPr lang="en-US" sz="3600" dirty="0">
                <a:solidFill>
                  <a:srgbClr val="00B050"/>
                </a:solidFill>
                <a:sym typeface="Wingdings" panose="05000000000000000000" pitchFamily="2" charset="2"/>
              </a:rPr>
              <a:t></a:t>
            </a:r>
            <a:endParaRPr lang="en-US" sz="3600" dirty="0">
              <a:solidFill>
                <a:srgbClr val="00B050"/>
              </a:solidFill>
            </a:endParaRPr>
          </a:p>
          <a:p>
            <a:r>
              <a:rPr lang="en-US" sz="3600" dirty="0"/>
              <a:t>Small …</a:t>
            </a:r>
          </a:p>
          <a:p>
            <a:pPr marL="2286000" lvl="5" indent="0">
              <a:buNone/>
            </a:pPr>
            <a:endParaRPr lang="en-US" sz="3600" dirty="0"/>
          </a:p>
          <a:p>
            <a:r>
              <a:rPr lang="en-US" sz="3600" dirty="0"/>
              <a:t>Without cheese</a:t>
            </a:r>
          </a:p>
          <a:p>
            <a:r>
              <a:rPr lang="en-US" sz="3600" dirty="0"/>
              <a:t>Egg white &amp; flat bread</a:t>
            </a:r>
          </a:p>
          <a:p>
            <a:r>
              <a:rPr lang="en-US" sz="3600" dirty="0"/>
              <a:t>Without “meat”</a:t>
            </a:r>
          </a:p>
        </p:txBody>
      </p:sp>
      <p:sp>
        <p:nvSpPr>
          <p:cNvPr id="7" name="Content Placeholder 6"/>
          <p:cNvSpPr>
            <a:spLocks noGrp="1"/>
          </p:cNvSpPr>
          <p:nvPr>
            <p:ph sz="half" idx="4294967295"/>
          </p:nvPr>
        </p:nvSpPr>
        <p:spPr>
          <a:xfrm>
            <a:off x="5509648" y="1204856"/>
            <a:ext cx="5969430" cy="4830763"/>
          </a:xfrm>
        </p:spPr>
        <p:txBody>
          <a:bodyPr>
            <a:normAutofit/>
          </a:bodyPr>
          <a:lstStyle/>
          <a:p>
            <a:r>
              <a:rPr lang="en-US" sz="3600" dirty="0">
                <a:solidFill>
                  <a:srgbClr val="FF0000"/>
                </a:solidFill>
              </a:rPr>
              <a:t>Pretty Pushy  </a:t>
            </a:r>
            <a:r>
              <a:rPr lang="en-US" sz="3600" dirty="0">
                <a:solidFill>
                  <a:srgbClr val="FF0000"/>
                </a:solidFill>
                <a:sym typeface="Wingdings" panose="05000000000000000000" pitchFamily="2" charset="2"/>
              </a:rPr>
              <a:t> OMG</a:t>
            </a:r>
            <a:endParaRPr lang="en-US" sz="3600" dirty="0">
              <a:solidFill>
                <a:srgbClr val="FF0000"/>
              </a:solidFill>
            </a:endParaRPr>
          </a:p>
          <a:p>
            <a:r>
              <a:rPr lang="en-US" sz="3600" dirty="0"/>
              <a:t>Syrupy flavors </a:t>
            </a:r>
          </a:p>
          <a:p>
            <a:r>
              <a:rPr lang="en-US" sz="3600" dirty="0"/>
              <a:t>large sizes</a:t>
            </a:r>
          </a:p>
          <a:p>
            <a:r>
              <a:rPr lang="en-US" sz="3600" dirty="0"/>
              <a:t>On croissants</a:t>
            </a:r>
          </a:p>
          <a:p>
            <a:r>
              <a:rPr lang="en-US" sz="3600" dirty="0"/>
              <a:t>With cheese</a:t>
            </a:r>
          </a:p>
          <a:p>
            <a:r>
              <a:rPr lang="en-US" sz="3600" dirty="0"/>
              <a:t>Muffins</a:t>
            </a:r>
          </a:p>
          <a:p>
            <a:r>
              <a:rPr lang="en-US" sz="3600" dirty="0"/>
              <a:t>doughnuts</a:t>
            </a:r>
          </a:p>
        </p:txBody>
      </p:sp>
      <p:pic>
        <p:nvPicPr>
          <p:cNvPr id="4" name="Picture 3" descr="http://www.campusdish.com/NR/rdonlyres/9E85D6B8-A5CB-4A12-9092-11C0E18F7CC0/0/dunkindonuts.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13334" y="358798"/>
            <a:ext cx="1975954" cy="685313"/>
          </a:xfrm>
          <a:prstGeom prst="rect">
            <a:avLst/>
          </a:prstGeom>
          <a:noFill/>
          <a:ln>
            <a:noFill/>
          </a:ln>
        </p:spPr>
      </p:pic>
      <p:pic>
        <p:nvPicPr>
          <p:cNvPr id="25604" name="Picture 4" descr="cat-hot"/>
          <p:cNvPicPr>
            <a:picLocks noChangeAspect="1" noChangeArrowheads="1"/>
          </p:cNvPicPr>
          <p:nvPr/>
        </p:nvPicPr>
        <p:blipFill>
          <a:blip r:embed="rId3" cstate="print"/>
          <a:srcRect t="10976" b="14634"/>
          <a:stretch>
            <a:fillRect/>
          </a:stretch>
        </p:blipFill>
        <p:spPr bwMode="auto">
          <a:xfrm>
            <a:off x="2784853" y="1885932"/>
            <a:ext cx="1600200" cy="1190399"/>
          </a:xfrm>
          <a:prstGeom prst="rect">
            <a:avLst/>
          </a:prstGeom>
          <a:noFill/>
        </p:spPr>
      </p:pic>
      <p:pic>
        <p:nvPicPr>
          <p:cNvPr id="25606" name="Picture 6" descr="cat_breakfast_sandwiches"/>
          <p:cNvPicPr>
            <a:picLocks noChangeAspect="1" noChangeArrowheads="1"/>
          </p:cNvPicPr>
          <p:nvPr/>
        </p:nvPicPr>
        <p:blipFill>
          <a:blip r:embed="rId4" cstate="print"/>
          <a:srcRect/>
          <a:stretch>
            <a:fillRect/>
          </a:stretch>
        </p:blipFill>
        <p:spPr bwMode="auto">
          <a:xfrm>
            <a:off x="2019300" y="4832244"/>
            <a:ext cx="1828800" cy="1828801"/>
          </a:xfrm>
          <a:prstGeom prst="rect">
            <a:avLst/>
          </a:prstGeom>
          <a:noFill/>
        </p:spPr>
      </p:pic>
      <p:pic>
        <p:nvPicPr>
          <p:cNvPr id="8" name="irc_mi" descr="http://junkfoodnews.net/wordpress/wp-content/uploads/Oreo-Coolattas-Horizontal-Lifestyle-600.jpg"/>
          <p:cNvPicPr/>
          <p:nvPr/>
        </p:nvPicPr>
        <p:blipFill>
          <a:blip r:embed="rId5" cstate="print"/>
          <a:srcRect/>
          <a:stretch>
            <a:fillRect/>
          </a:stretch>
        </p:blipFill>
        <p:spPr bwMode="auto">
          <a:xfrm>
            <a:off x="9057793" y="1791196"/>
            <a:ext cx="1062990" cy="1038269"/>
          </a:xfrm>
          <a:prstGeom prst="rect">
            <a:avLst/>
          </a:prstGeom>
          <a:noFill/>
          <a:ln w="9525">
            <a:noFill/>
            <a:miter lim="800000"/>
            <a:headEnd/>
            <a:tailEnd/>
          </a:ln>
        </p:spPr>
      </p:pic>
      <p:pic>
        <p:nvPicPr>
          <p:cNvPr id="10" name="irc_mi" descr="http://cdn2.maxim.com/maxim/files/2009/09/08/8-fast-food-combos-world-needs/sausageeggncheeseburger.jpg"/>
          <p:cNvPicPr/>
          <p:nvPr/>
        </p:nvPicPr>
        <p:blipFill>
          <a:blip r:embed="rId6" cstate="print"/>
          <a:srcRect/>
          <a:stretch>
            <a:fillRect/>
          </a:stretch>
        </p:blipFill>
        <p:spPr bwMode="auto">
          <a:xfrm>
            <a:off x="9304474" y="3076331"/>
            <a:ext cx="1371600" cy="1130089"/>
          </a:xfrm>
          <a:prstGeom prst="rect">
            <a:avLst/>
          </a:prstGeom>
          <a:noFill/>
          <a:ln w="9525">
            <a:noFill/>
            <a:miter lim="800000"/>
            <a:headEnd/>
            <a:tailEnd/>
          </a:ln>
        </p:spPr>
      </p:pic>
      <p:pic>
        <p:nvPicPr>
          <p:cNvPr id="14" name="irc_mi" descr="http://www.grubgrade.com/wp-content/uploads/2011/11/Dunkin-Donuts-Winter-Seasonal.jpg">
            <a:extLst>
              <a:ext uri="{FF2B5EF4-FFF2-40B4-BE49-F238E27FC236}">
                <a16:creationId xmlns:a16="http://schemas.microsoft.com/office/drawing/2014/main" id="{6442EA6A-7743-4E9E-94C1-D87F6CEAE0E6}"/>
              </a:ext>
            </a:extLst>
          </p:cNvPr>
          <p:cNvPicPr/>
          <p:nvPr/>
        </p:nvPicPr>
        <p:blipFill>
          <a:blip r:embed="rId7" cstate="print"/>
          <a:srcRect/>
          <a:stretch>
            <a:fillRect/>
          </a:stretch>
        </p:blipFill>
        <p:spPr bwMode="auto">
          <a:xfrm>
            <a:off x="9056501" y="4368136"/>
            <a:ext cx="2487071" cy="2203144"/>
          </a:xfrm>
          <a:prstGeom prst="rect">
            <a:avLst/>
          </a:prstGeom>
          <a:noFill/>
          <a:ln w="9525">
            <a:noFill/>
            <a:miter lim="800000"/>
            <a:headEnd/>
            <a:tailEnd/>
          </a:ln>
        </p:spPr>
      </p:pic>
    </p:spTree>
    <p:extLst>
      <p:ext uri="{BB962C8B-B14F-4D97-AF65-F5344CB8AC3E}">
        <p14:creationId xmlns:p14="http://schemas.microsoft.com/office/powerpoint/2010/main" val="4075099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98E92-450D-46EC-BA2E-13F1A9AD7F1C}"/>
              </a:ext>
            </a:extLst>
          </p:cNvPr>
          <p:cNvSpPr>
            <a:spLocks noGrp="1"/>
          </p:cNvSpPr>
          <p:nvPr>
            <p:ph type="title"/>
          </p:nvPr>
        </p:nvSpPr>
        <p:spPr>
          <a:xfrm>
            <a:off x="609263" y="380319"/>
            <a:ext cx="10515600" cy="724438"/>
          </a:xfrm>
        </p:spPr>
        <p:txBody>
          <a:bodyPr/>
          <a:lstStyle/>
          <a:p>
            <a:r>
              <a:rPr lang="en-US" dirty="0">
                <a:latin typeface="Arial Black" panose="020B0A04020102020204" pitchFamily="34" charset="0"/>
              </a:rPr>
              <a:t>What if you drop it to? </a:t>
            </a:r>
            <a:endParaRPr lang="en-US" dirty="0"/>
          </a:p>
        </p:txBody>
      </p:sp>
      <p:sp>
        <p:nvSpPr>
          <p:cNvPr id="3" name="Content Placeholder 2"/>
          <p:cNvSpPr>
            <a:spLocks noGrp="1"/>
          </p:cNvSpPr>
          <p:nvPr>
            <p:ph idx="1"/>
          </p:nvPr>
        </p:nvSpPr>
        <p:spPr>
          <a:xfrm>
            <a:off x="838200" y="1226069"/>
            <a:ext cx="10515600" cy="4640934"/>
          </a:xfrm>
        </p:spPr>
        <p:txBody>
          <a:bodyPr>
            <a:normAutofit/>
          </a:bodyPr>
          <a:lstStyle/>
          <a:p>
            <a:r>
              <a:rPr lang="en-US" sz="3900" dirty="0">
                <a:solidFill>
                  <a:srgbClr val="00B050"/>
                </a:solidFill>
              </a:rPr>
              <a:t>Pretty Good </a:t>
            </a:r>
            <a:r>
              <a:rPr lang="en-US" sz="3900" dirty="0">
                <a:solidFill>
                  <a:srgbClr val="00B050"/>
                </a:solidFill>
                <a:sym typeface="Wingdings" panose="05000000000000000000" pitchFamily="2" charset="2"/>
              </a:rPr>
              <a:t></a:t>
            </a:r>
            <a:endParaRPr lang="en-US" sz="3900" dirty="0">
              <a:solidFill>
                <a:srgbClr val="00B050"/>
              </a:solidFill>
            </a:endParaRPr>
          </a:p>
          <a:p>
            <a:pPr lvl="1"/>
            <a:r>
              <a:rPr lang="en-US" sz="3900" dirty="0"/>
              <a:t>Egg McMuffin</a:t>
            </a:r>
          </a:p>
          <a:p>
            <a:pPr lvl="1"/>
            <a:r>
              <a:rPr lang="en-US" sz="3900" dirty="0" err="1"/>
              <a:t>Eggwhite</a:t>
            </a:r>
            <a:r>
              <a:rPr lang="en-US" sz="3900" dirty="0"/>
              <a:t> Delight</a:t>
            </a:r>
          </a:p>
          <a:p>
            <a:pPr lvl="1"/>
            <a:r>
              <a:rPr lang="en-US" sz="3900" dirty="0"/>
              <a:t>1% fat milk</a:t>
            </a:r>
          </a:p>
          <a:p>
            <a:pPr lvl="1"/>
            <a:r>
              <a:rPr lang="en-US" sz="3900" dirty="0"/>
              <a:t>Coffee</a:t>
            </a:r>
          </a:p>
          <a:p>
            <a:pPr lvl="1"/>
            <a:r>
              <a:rPr lang="en-US" sz="3900" dirty="0"/>
              <a:t>Parfait</a:t>
            </a:r>
          </a:p>
          <a:p>
            <a:pPr lvl="1"/>
            <a:r>
              <a:rPr lang="en-US" sz="3900" dirty="0"/>
              <a:t>oatmeal</a:t>
            </a:r>
          </a:p>
          <a:p>
            <a:endParaRPr lang="en-US" dirty="0"/>
          </a:p>
          <a:p>
            <a:endParaRPr lang="en-US" dirty="0"/>
          </a:p>
        </p:txBody>
      </p:sp>
      <p:sp>
        <p:nvSpPr>
          <p:cNvPr id="4" name="Content Placeholder 3"/>
          <p:cNvSpPr>
            <a:spLocks noGrp="1"/>
          </p:cNvSpPr>
          <p:nvPr>
            <p:ph sz="half" idx="4294967295"/>
          </p:nvPr>
        </p:nvSpPr>
        <p:spPr>
          <a:xfrm>
            <a:off x="6172200" y="1256144"/>
            <a:ext cx="5181600" cy="4351338"/>
          </a:xfrm>
        </p:spPr>
        <p:txBody>
          <a:bodyPr>
            <a:noAutofit/>
          </a:bodyPr>
          <a:lstStyle/>
          <a:p>
            <a:r>
              <a:rPr lang="en-US" sz="3600" dirty="0">
                <a:solidFill>
                  <a:srgbClr val="FF0000"/>
                </a:solidFill>
              </a:rPr>
              <a:t>Pretty Pushy </a:t>
            </a:r>
            <a:r>
              <a:rPr lang="en-US" sz="3600" dirty="0">
                <a:solidFill>
                  <a:srgbClr val="FF0000"/>
                </a:solidFill>
                <a:sym typeface="Wingdings" panose="05000000000000000000" pitchFamily="2" charset="2"/>
              </a:rPr>
              <a:t> OMG</a:t>
            </a:r>
            <a:endParaRPr lang="en-US" sz="3600" dirty="0">
              <a:solidFill>
                <a:srgbClr val="FF0000"/>
              </a:solidFill>
            </a:endParaRPr>
          </a:p>
          <a:p>
            <a:r>
              <a:rPr lang="en-US" sz="3600" dirty="0"/>
              <a:t>Sausage </a:t>
            </a:r>
            <a:r>
              <a:rPr lang="en-US" sz="3600" dirty="0" err="1"/>
              <a:t>McMuffin</a:t>
            </a:r>
            <a:endParaRPr lang="en-US" sz="3600" dirty="0"/>
          </a:p>
          <a:p>
            <a:r>
              <a:rPr lang="en-US" sz="3600" dirty="0"/>
              <a:t>Big Breakfast</a:t>
            </a:r>
          </a:p>
          <a:p>
            <a:r>
              <a:rPr lang="en-US" sz="3600" dirty="0"/>
              <a:t>Big Breakfast with Hot Cakes!!</a:t>
            </a:r>
          </a:p>
          <a:p>
            <a:r>
              <a:rPr lang="en-US" sz="3600" dirty="0"/>
              <a:t>“Hash Brown”</a:t>
            </a:r>
          </a:p>
          <a:p>
            <a:r>
              <a:rPr lang="en-US" sz="3600" dirty="0"/>
              <a:t>Cinnamon melts</a:t>
            </a:r>
          </a:p>
          <a:p>
            <a:pPr lvl="1"/>
            <a:endParaRPr lang="en-US" sz="3600" dirty="0"/>
          </a:p>
        </p:txBody>
      </p:sp>
      <p:pic>
        <p:nvPicPr>
          <p:cNvPr id="30722" name="Picture 2" descr="http://images2.wikia.nocookie.net/__cb20130603185419/logopedia/images/b/ba/Mcdonalds_logo.png"/>
          <p:cNvPicPr>
            <a:picLocks noChangeAspect="1" noChangeArrowheads="1"/>
          </p:cNvPicPr>
          <p:nvPr/>
        </p:nvPicPr>
        <p:blipFill>
          <a:blip r:embed="rId2" cstate="print"/>
          <a:srcRect/>
          <a:stretch>
            <a:fillRect/>
          </a:stretch>
        </p:blipFill>
        <p:spPr bwMode="auto">
          <a:xfrm>
            <a:off x="9047041" y="129942"/>
            <a:ext cx="1170903" cy="1170904"/>
          </a:xfrm>
          <a:prstGeom prst="rect">
            <a:avLst/>
          </a:prstGeom>
          <a:noFill/>
        </p:spPr>
      </p:pic>
      <p:pic>
        <p:nvPicPr>
          <p:cNvPr id="30724" name="Picture 4" descr="http://www.mcdonalds.com/content/dam/McDonalds/item/s-mcdonalds-Fruit-n-Yogurt-Parfait-7-oz.png"/>
          <p:cNvPicPr>
            <a:picLocks noChangeAspect="1" noChangeArrowheads="1"/>
          </p:cNvPicPr>
          <p:nvPr/>
        </p:nvPicPr>
        <p:blipFill>
          <a:blip r:embed="rId3" cstate="print"/>
          <a:srcRect/>
          <a:stretch>
            <a:fillRect/>
          </a:stretch>
        </p:blipFill>
        <p:spPr bwMode="auto">
          <a:xfrm>
            <a:off x="3663553" y="3718338"/>
            <a:ext cx="704850" cy="1095376"/>
          </a:xfrm>
          <a:prstGeom prst="rect">
            <a:avLst/>
          </a:prstGeom>
          <a:noFill/>
        </p:spPr>
      </p:pic>
      <p:pic>
        <p:nvPicPr>
          <p:cNvPr id="30726" name="Picture 6" descr="http://www.mcdonalds.com/content/dam/McDonalds/item/s-mcdonalds-Bacon-Egg-Cheese-McGriddles.png"/>
          <p:cNvPicPr>
            <a:picLocks noChangeAspect="1" noChangeArrowheads="1"/>
          </p:cNvPicPr>
          <p:nvPr/>
        </p:nvPicPr>
        <p:blipFill rotWithShape="1">
          <a:blip r:embed="rId4" cstate="print"/>
          <a:srcRect t="31615"/>
          <a:stretch/>
        </p:blipFill>
        <p:spPr bwMode="auto">
          <a:xfrm>
            <a:off x="10327481" y="1719395"/>
            <a:ext cx="933450" cy="749067"/>
          </a:xfrm>
          <a:prstGeom prst="rect">
            <a:avLst/>
          </a:prstGeom>
          <a:noFill/>
        </p:spPr>
      </p:pic>
      <p:pic>
        <p:nvPicPr>
          <p:cNvPr id="30728" name="Picture 8" descr="http://www.mcdonalds.com/content/dam/McDonalds/item/s-mcdonalds-Egg-White-Delight.png"/>
          <p:cNvPicPr>
            <a:picLocks noChangeAspect="1" noChangeArrowheads="1"/>
          </p:cNvPicPr>
          <p:nvPr/>
        </p:nvPicPr>
        <p:blipFill>
          <a:blip r:embed="rId5" cstate="print"/>
          <a:srcRect/>
          <a:stretch>
            <a:fillRect/>
          </a:stretch>
        </p:blipFill>
        <p:spPr bwMode="auto">
          <a:xfrm>
            <a:off x="5142095" y="1996417"/>
            <a:ext cx="914400" cy="1095376"/>
          </a:xfrm>
          <a:prstGeom prst="rect">
            <a:avLst/>
          </a:prstGeom>
          <a:noFill/>
        </p:spPr>
      </p:pic>
      <p:pic>
        <p:nvPicPr>
          <p:cNvPr id="30730" name="Picture 10" descr="http://www.mcdonalds.com/content/dam/McDonalds/item/s-mcdonalds-Big-Breakfast-Regular-Size-Biscuit.png"/>
          <p:cNvPicPr>
            <a:picLocks noChangeAspect="1" noChangeArrowheads="1"/>
          </p:cNvPicPr>
          <p:nvPr/>
        </p:nvPicPr>
        <p:blipFill>
          <a:blip r:embed="rId6" cstate="print"/>
          <a:srcRect t="41739"/>
          <a:stretch>
            <a:fillRect/>
          </a:stretch>
        </p:blipFill>
        <p:spPr bwMode="auto">
          <a:xfrm>
            <a:off x="9201149" y="2544105"/>
            <a:ext cx="1800225" cy="638177"/>
          </a:xfrm>
          <a:prstGeom prst="rect">
            <a:avLst/>
          </a:prstGeom>
          <a:noFill/>
        </p:spPr>
      </p:pic>
      <p:pic>
        <p:nvPicPr>
          <p:cNvPr id="30732" name="Picture 12" descr="http://www.mcdonalds.com/content/dam/McDonalds/item/s-mcdonalds-Fruit-Maple-Oatmeal-.png"/>
          <p:cNvPicPr>
            <a:picLocks noChangeAspect="1" noChangeArrowheads="1"/>
          </p:cNvPicPr>
          <p:nvPr/>
        </p:nvPicPr>
        <p:blipFill rotWithShape="1">
          <a:blip r:embed="rId7" cstate="print"/>
          <a:srcRect t="35254"/>
          <a:stretch/>
        </p:blipFill>
        <p:spPr bwMode="auto">
          <a:xfrm>
            <a:off x="4119906" y="4581688"/>
            <a:ext cx="1359694" cy="1002374"/>
          </a:xfrm>
          <a:prstGeom prst="rect">
            <a:avLst/>
          </a:prstGeom>
          <a:noFill/>
        </p:spPr>
      </p:pic>
      <p:sp>
        <p:nvSpPr>
          <p:cNvPr id="11" name="Rectangle 10"/>
          <p:cNvSpPr/>
          <p:nvPr/>
        </p:nvSpPr>
        <p:spPr>
          <a:xfrm>
            <a:off x="2637914" y="6079089"/>
            <a:ext cx="6943241" cy="369332"/>
          </a:xfrm>
          <a:prstGeom prst="rect">
            <a:avLst/>
          </a:prstGeom>
        </p:spPr>
        <p:txBody>
          <a:bodyPr wrap="square">
            <a:spAutoFit/>
          </a:bodyPr>
          <a:lstStyle/>
          <a:p>
            <a:r>
              <a:rPr lang="en-US" dirty="0">
                <a:hlinkClick r:id="rId8"/>
              </a:rPr>
              <a:t>http://www.mcdonalds.com/us/en/food/full_menu/breakfast.html</a:t>
            </a:r>
            <a:r>
              <a:rPr lang="en-US" dirty="0"/>
              <a:t> </a:t>
            </a:r>
          </a:p>
        </p:txBody>
      </p:sp>
      <p:pic>
        <p:nvPicPr>
          <p:cNvPr id="30734" name="Picture 14" descr="http://www.mcdonalds.com/content/dam/McDonalds/item/s-mcdonalds-Big-Breakfast-with-Hotcakes-Regular-Size-Biscuit-.png"/>
          <p:cNvPicPr>
            <a:picLocks noChangeAspect="1" noChangeArrowheads="1"/>
          </p:cNvPicPr>
          <p:nvPr/>
        </p:nvPicPr>
        <p:blipFill>
          <a:blip r:embed="rId9" cstate="print"/>
          <a:srcRect t="31304"/>
          <a:stretch>
            <a:fillRect/>
          </a:stretch>
        </p:blipFill>
        <p:spPr bwMode="auto">
          <a:xfrm>
            <a:off x="8612981" y="3516953"/>
            <a:ext cx="1714500" cy="752483"/>
          </a:xfrm>
          <a:prstGeom prst="rect">
            <a:avLst/>
          </a:prstGeom>
          <a:noFill/>
        </p:spPr>
      </p:pic>
      <p:pic>
        <p:nvPicPr>
          <p:cNvPr id="30736" name="Picture 16" descr="http://www.mcdonalds.com/content/dam/McDonalds/item/s-mcdonalds-Hash-Brown.png"/>
          <p:cNvPicPr>
            <a:picLocks noChangeAspect="1" noChangeArrowheads="1"/>
          </p:cNvPicPr>
          <p:nvPr/>
        </p:nvPicPr>
        <p:blipFill rotWithShape="1">
          <a:blip r:embed="rId10" cstate="print"/>
          <a:srcRect t="57892"/>
          <a:stretch/>
        </p:blipFill>
        <p:spPr bwMode="auto">
          <a:xfrm>
            <a:off x="9779794" y="4428569"/>
            <a:ext cx="876300" cy="461237"/>
          </a:xfrm>
          <a:prstGeom prst="rect">
            <a:avLst/>
          </a:prstGeom>
          <a:noFill/>
        </p:spPr>
      </p:pic>
      <p:pic>
        <p:nvPicPr>
          <p:cNvPr id="30738" name="Picture 18" descr="http://www.mcdonalds.com/content/dam/McDonalds/item/s-mcdonalds-Cinnamon-Melts.png"/>
          <p:cNvPicPr>
            <a:picLocks noChangeAspect="1" noChangeArrowheads="1"/>
          </p:cNvPicPr>
          <p:nvPr/>
        </p:nvPicPr>
        <p:blipFill rotWithShape="1">
          <a:blip r:embed="rId11" cstate="print"/>
          <a:srcRect t="43670"/>
          <a:stretch/>
        </p:blipFill>
        <p:spPr bwMode="auto">
          <a:xfrm>
            <a:off x="9779794" y="5026311"/>
            <a:ext cx="1095375" cy="617020"/>
          </a:xfrm>
          <a:prstGeom prst="rect">
            <a:avLst/>
          </a:prstGeom>
          <a:noFill/>
        </p:spPr>
      </p:pic>
    </p:spTree>
    <p:extLst>
      <p:ext uri="{BB962C8B-B14F-4D97-AF65-F5344CB8AC3E}">
        <p14:creationId xmlns:p14="http://schemas.microsoft.com/office/powerpoint/2010/main" val="23883744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a:extLst>
              <a:ext uri="{FF2B5EF4-FFF2-40B4-BE49-F238E27FC236}">
                <a16:creationId xmlns:a16="http://schemas.microsoft.com/office/drawing/2014/main" id="{CEAE8CE9-73ED-40C0-91DC-540486EB3E7A}"/>
              </a:ext>
            </a:extLst>
          </p:cNvPr>
          <p:cNvSpPr>
            <a:spLocks noGrp="1" noChangeArrowheads="1"/>
          </p:cNvSpPr>
          <p:nvPr>
            <p:ph type="title" idx="4294967295"/>
          </p:nvPr>
        </p:nvSpPr>
        <p:spPr>
          <a:xfrm>
            <a:off x="589935" y="381000"/>
            <a:ext cx="11061291" cy="6019800"/>
          </a:xfrm>
        </p:spPr>
        <p:txBody>
          <a:bodyPr>
            <a:normAutofit fontScale="90000"/>
          </a:bodyPr>
          <a:lstStyle/>
          <a:p>
            <a:pPr algn="l">
              <a:lnSpc>
                <a:spcPct val="100000"/>
              </a:lnSpc>
            </a:pPr>
            <a:br>
              <a:rPr lang="en-US" altLang="en-US" sz="2400" dirty="0"/>
            </a:br>
            <a:r>
              <a:rPr lang="en-US" altLang="en-US" sz="2400" dirty="0"/>
              <a:t>                                </a:t>
            </a:r>
            <a:br>
              <a:rPr lang="en-US" altLang="en-US" sz="4000" b="1" u="sng" dirty="0"/>
            </a:br>
            <a:r>
              <a:rPr lang="en-US" altLang="en-US" sz="2400" dirty="0"/>
              <a:t>					</a:t>
            </a:r>
            <a:r>
              <a:rPr lang="en-US" altLang="en-US" sz="2400" u="sng" dirty="0"/>
              <a:t>                                    </a:t>
            </a:r>
            <a:br>
              <a:rPr lang="en-US" altLang="en-US" sz="2400" u="sng" dirty="0"/>
            </a:br>
            <a:br>
              <a:rPr lang="en-US" altLang="en-US" sz="2400" u="sng" dirty="0"/>
            </a:br>
            <a:br>
              <a:rPr lang="en-US" altLang="en-US" sz="2400" u="sng" dirty="0"/>
            </a:br>
            <a:r>
              <a:rPr lang="en-US" altLang="en-US" sz="3600" u="sng" dirty="0">
                <a:latin typeface="+mn-lt"/>
              </a:rPr>
              <a:t>Protein food + veg-1 + veg-2 + starchy food  = good meal</a:t>
            </a:r>
            <a:br>
              <a:rPr lang="en-US" altLang="en-US" sz="3600" u="sng" dirty="0">
                <a:latin typeface="+mn-lt"/>
                <a:cs typeface="Times New Roman" panose="02020603050405020304" pitchFamily="18" charset="0"/>
              </a:rPr>
            </a:br>
            <a:r>
              <a:rPr lang="en-US" altLang="en-US" sz="3600" dirty="0">
                <a:latin typeface="+mn-lt"/>
              </a:rPr>
              <a:t>cooked chicken + broccoli + mushrooms + rice = stir fry</a:t>
            </a:r>
            <a:br>
              <a:rPr lang="en-US" altLang="en-US" sz="3600" dirty="0">
                <a:latin typeface="+mn-lt"/>
                <a:cs typeface="Times New Roman" panose="02020603050405020304" pitchFamily="18" charset="0"/>
              </a:rPr>
            </a:br>
            <a:r>
              <a:rPr lang="en-US" altLang="en-US" sz="3600" dirty="0">
                <a:latin typeface="+mn-lt"/>
              </a:rPr>
              <a:t>beef strips  +  peppers +  onions + noodles  =  skillet dish</a:t>
            </a:r>
            <a:br>
              <a:rPr lang="en-US" altLang="en-US" sz="3600" dirty="0">
                <a:latin typeface="+mn-lt"/>
                <a:cs typeface="Times New Roman" panose="02020603050405020304" pitchFamily="18" charset="0"/>
              </a:rPr>
            </a:br>
            <a:r>
              <a:rPr lang="en-US" altLang="en-US" sz="3600" dirty="0">
                <a:latin typeface="+mn-lt"/>
              </a:rPr>
              <a:t>stew beef + carrots + celery + (above) + potatoes = stew</a:t>
            </a:r>
            <a:br>
              <a:rPr lang="en-US" altLang="en-US" sz="3600" dirty="0">
                <a:latin typeface="+mn-lt"/>
                <a:cs typeface="Times New Roman" panose="02020603050405020304" pitchFamily="18" charset="0"/>
              </a:rPr>
            </a:br>
            <a:r>
              <a:rPr lang="en-US" altLang="en-US" sz="3600" dirty="0">
                <a:latin typeface="+mn-lt"/>
              </a:rPr>
              <a:t>beans &amp; cheese + lettuce + tomatoes + tortilla     = fajita</a:t>
            </a:r>
            <a:br>
              <a:rPr lang="en-US" altLang="en-US" sz="3600" dirty="0">
                <a:latin typeface="+mn-lt"/>
                <a:cs typeface="Times New Roman" panose="02020603050405020304" pitchFamily="18" charset="0"/>
              </a:rPr>
            </a:br>
            <a:r>
              <a:rPr lang="en-US" altLang="en-US" sz="3600" dirty="0">
                <a:latin typeface="+mn-lt"/>
              </a:rPr>
              <a:t>eggs &amp; milk + chopped spinach + toast  = Eggs Florentine</a:t>
            </a:r>
            <a:br>
              <a:rPr lang="en-US" altLang="en-US" sz="3600" dirty="0">
                <a:latin typeface="+mn-lt"/>
                <a:cs typeface="Times New Roman" panose="02020603050405020304" pitchFamily="18" charset="0"/>
              </a:rPr>
            </a:br>
            <a:r>
              <a:rPr lang="en-US" altLang="en-US" sz="3600" dirty="0">
                <a:latin typeface="+mn-lt"/>
              </a:rPr>
              <a:t>gr meat + tomato sauce + salad + spaghetti = pasta &amp; sauce</a:t>
            </a:r>
            <a:br>
              <a:rPr lang="en-US" altLang="en-US" sz="3600" dirty="0">
                <a:latin typeface="+mn-lt"/>
                <a:cs typeface="Times New Roman" panose="02020603050405020304" pitchFamily="18" charset="0"/>
              </a:rPr>
            </a:br>
            <a:r>
              <a:rPr lang="en-US" altLang="en-US" sz="3600" dirty="0">
                <a:latin typeface="+mn-lt"/>
              </a:rPr>
              <a:t>frozen shrimp + okra + tomatoes + </a:t>
            </a:r>
            <a:r>
              <a:rPr lang="en-US" altLang="en-US" sz="3600" dirty="0" err="1">
                <a:latin typeface="+mn-lt"/>
              </a:rPr>
              <a:t>limas</a:t>
            </a:r>
            <a:r>
              <a:rPr lang="en-US" altLang="en-US" sz="3600" dirty="0">
                <a:latin typeface="+mn-lt"/>
              </a:rPr>
              <a:t> &amp; corn = gumbo</a:t>
            </a:r>
            <a:br>
              <a:rPr lang="en-US" altLang="en-US" sz="3600" dirty="0">
                <a:latin typeface="+mn-lt"/>
                <a:cs typeface="Times New Roman" panose="02020603050405020304" pitchFamily="18" charset="0"/>
              </a:rPr>
            </a:br>
            <a:endParaRPr lang="en-US" altLang="en-US" sz="3600" dirty="0">
              <a:latin typeface="+mn-lt"/>
            </a:endParaRPr>
          </a:p>
        </p:txBody>
      </p:sp>
      <p:pic>
        <p:nvPicPr>
          <p:cNvPr id="133123" name="Picture 3">
            <a:extLst>
              <a:ext uri="{FF2B5EF4-FFF2-40B4-BE49-F238E27FC236}">
                <a16:creationId xmlns:a16="http://schemas.microsoft.com/office/drawing/2014/main" id="{C94DEE7D-A0C7-42DA-AAB6-6E93703985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7088" y="206760"/>
            <a:ext cx="2476500" cy="1782763"/>
          </a:xfrm>
          <a:prstGeom prst="rect">
            <a:avLst/>
          </a:prstGeom>
          <a:noFill/>
          <a:extLst>
            <a:ext uri="{909E8E84-426E-40DD-AFC4-6F175D3DCCD1}">
              <a14:hiddenFill xmlns:a14="http://schemas.microsoft.com/office/drawing/2010/main">
                <a:solidFill>
                  <a:srgbClr val="FFFFFF"/>
                </a:solidFill>
              </a14:hiddenFill>
            </a:ext>
          </a:extLst>
        </p:spPr>
      </p:pic>
      <p:pic>
        <p:nvPicPr>
          <p:cNvPr id="133124" name="Picture 4">
            <a:extLst>
              <a:ext uri="{FF2B5EF4-FFF2-40B4-BE49-F238E27FC236}">
                <a16:creationId xmlns:a16="http://schemas.microsoft.com/office/drawing/2014/main" id="{EEC80890-8BE7-4788-B035-F1C796F8CA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3651" y="172629"/>
            <a:ext cx="21336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33125" name="Picture 5">
            <a:extLst>
              <a:ext uri="{FF2B5EF4-FFF2-40B4-BE49-F238E27FC236}">
                <a16:creationId xmlns:a16="http://schemas.microsoft.com/office/drawing/2014/main" id="{C22181E7-1597-42DC-9CE1-2C66D9FE66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82845" y="194854"/>
            <a:ext cx="2286000" cy="180657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8B8C6E43-E74C-482F-B3C4-8C2E53DF9F18}"/>
              </a:ext>
            </a:extLst>
          </p:cNvPr>
          <p:cNvSpPr/>
          <p:nvPr/>
        </p:nvSpPr>
        <p:spPr>
          <a:xfrm>
            <a:off x="7593414" y="702308"/>
            <a:ext cx="518091" cy="769441"/>
          </a:xfrm>
          <a:prstGeom prst="rect">
            <a:avLst/>
          </a:prstGeom>
        </p:spPr>
        <p:txBody>
          <a:bodyPr wrap="none">
            <a:spAutoFit/>
          </a:bodyPr>
          <a:lstStyle/>
          <a:p>
            <a:r>
              <a:rPr lang="en-US" altLang="en-US" sz="4400" b="1" dirty="0"/>
              <a:t>=</a:t>
            </a:r>
            <a:r>
              <a:rPr lang="en-US" altLang="en-US" b="1" dirty="0"/>
              <a:t> </a:t>
            </a:r>
            <a:endParaRPr lang="en-US" dirty="0"/>
          </a:p>
        </p:txBody>
      </p:sp>
      <p:sp>
        <p:nvSpPr>
          <p:cNvPr id="3" name="Rectangle 2">
            <a:extLst>
              <a:ext uri="{FF2B5EF4-FFF2-40B4-BE49-F238E27FC236}">
                <a16:creationId xmlns:a16="http://schemas.microsoft.com/office/drawing/2014/main" id="{C44BF485-9487-430F-9164-F7708AF3FE9C}"/>
              </a:ext>
            </a:extLst>
          </p:cNvPr>
          <p:cNvSpPr/>
          <p:nvPr/>
        </p:nvSpPr>
        <p:spPr>
          <a:xfrm>
            <a:off x="3835380" y="774975"/>
            <a:ext cx="413896" cy="646331"/>
          </a:xfrm>
          <a:prstGeom prst="rect">
            <a:avLst/>
          </a:prstGeom>
        </p:spPr>
        <p:txBody>
          <a:bodyPr wrap="none">
            <a:spAutoFit/>
          </a:bodyPr>
          <a:lstStyle/>
          <a:p>
            <a:r>
              <a:rPr lang="en-US" altLang="en-US" sz="3600" b="1" dirty="0"/>
              <a:t>+</a:t>
            </a:r>
            <a:endParaRPr lang="en-US" sz="36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6" descr="http://static.caloriecount.about.com/images/medium/birds-eye-fresh-frozen-9418.jpg">
            <a:extLst>
              <a:ext uri="{FF2B5EF4-FFF2-40B4-BE49-F238E27FC236}">
                <a16:creationId xmlns:a16="http://schemas.microsoft.com/office/drawing/2014/main" id="{D34A76E4-691A-4AE1-ADB4-BEFE31C13C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8996" b="18605"/>
          <a:stretch>
            <a:fillRect/>
          </a:stretch>
        </p:blipFill>
        <p:spPr bwMode="auto">
          <a:xfrm>
            <a:off x="6952058" y="2728844"/>
            <a:ext cx="1801813" cy="1133475"/>
          </a:xfrm>
          <a:prstGeom prst="rect">
            <a:avLst/>
          </a:prstGeom>
          <a:noFill/>
          <a:extLst>
            <a:ext uri="{909E8E84-426E-40DD-AFC4-6F175D3DCCD1}">
              <a14:hiddenFill xmlns:a14="http://schemas.microsoft.com/office/drawing/2010/main">
                <a:solidFill>
                  <a:srgbClr val="FFFFFF"/>
                </a:solidFill>
              </a14:hiddenFill>
            </a:ext>
          </a:extLst>
        </p:spPr>
      </p:pic>
      <p:pic>
        <p:nvPicPr>
          <p:cNvPr id="12291" name="Picture 5" descr="http://lh4.ggpht.com/_OaYG005JPDs/S7t9ktDGSeI/AAAAAAAABFk/RSWuInJaFwM/s640/frozen%20okra.jpg">
            <a:extLst>
              <a:ext uri="{FF2B5EF4-FFF2-40B4-BE49-F238E27FC236}">
                <a16:creationId xmlns:a16="http://schemas.microsoft.com/office/drawing/2014/main" id="{BDB42A13-A5C5-40C4-B3FB-F3296BDEB7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2701" y="2659558"/>
            <a:ext cx="1582738" cy="1187450"/>
          </a:xfrm>
          <a:prstGeom prst="rect">
            <a:avLst/>
          </a:prstGeom>
          <a:noFill/>
          <a:extLst>
            <a:ext uri="{909E8E84-426E-40DD-AFC4-6F175D3DCCD1}">
              <a14:hiddenFill xmlns:a14="http://schemas.microsoft.com/office/drawing/2010/main">
                <a:solidFill>
                  <a:srgbClr val="FFFFFF"/>
                </a:solidFill>
              </a14:hiddenFill>
            </a:ext>
          </a:extLst>
        </p:spPr>
      </p:pic>
      <p:pic>
        <p:nvPicPr>
          <p:cNvPr id="12289" name="Picture 7" descr="http://ecx.images-amazon.com/images/I/5188kYuz2cL._SY300_.jpg">
            <a:extLst>
              <a:ext uri="{FF2B5EF4-FFF2-40B4-BE49-F238E27FC236}">
                <a16:creationId xmlns:a16="http://schemas.microsoft.com/office/drawing/2014/main" id="{36AFF606-35D1-4AA8-A89B-3C7D36011A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0925" t="2" r="10422" b="5171"/>
          <a:stretch>
            <a:fillRect/>
          </a:stretch>
        </p:blipFill>
        <p:spPr bwMode="auto">
          <a:xfrm>
            <a:off x="9442051" y="2535189"/>
            <a:ext cx="779463" cy="1127125"/>
          </a:xfrm>
          <a:prstGeom prst="rect">
            <a:avLst/>
          </a:prstGeom>
          <a:noFill/>
          <a:extLst>
            <a:ext uri="{909E8E84-426E-40DD-AFC4-6F175D3DCCD1}">
              <a14:hiddenFill xmlns:a14="http://schemas.microsoft.com/office/drawing/2010/main">
                <a:solidFill>
                  <a:srgbClr val="FFFFFF"/>
                </a:solidFill>
              </a14:hiddenFill>
            </a:ext>
          </a:extLst>
        </p:spPr>
      </p:pic>
      <p:pic>
        <p:nvPicPr>
          <p:cNvPr id="12293" name="Picture 8" descr="http://www.chow.com/assets/2008/11/1.BoilPot.jpg">
            <a:extLst>
              <a:ext uri="{FF2B5EF4-FFF2-40B4-BE49-F238E27FC236}">
                <a16:creationId xmlns:a16="http://schemas.microsoft.com/office/drawing/2014/main" id="{A32237B8-0747-48C5-91F1-734E83606FB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3316" r="29218" b="9114"/>
          <a:stretch>
            <a:fillRect/>
          </a:stretch>
        </p:blipFill>
        <p:spPr bwMode="auto">
          <a:xfrm>
            <a:off x="488951" y="2520111"/>
            <a:ext cx="1149350" cy="1506537"/>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Shop Rite Frozen Whole Kernel Corn">
            <a:extLst>
              <a:ext uri="{FF2B5EF4-FFF2-40B4-BE49-F238E27FC236}">
                <a16:creationId xmlns:a16="http://schemas.microsoft.com/office/drawing/2014/main" id="{02114EE0-6781-402B-8659-A50FE37E6C9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14934" t="27650" r="13037" b="32227"/>
          <a:stretch>
            <a:fillRect/>
          </a:stretch>
        </p:blipFill>
        <p:spPr bwMode="auto">
          <a:xfrm>
            <a:off x="2206625" y="2755832"/>
            <a:ext cx="2035175" cy="113347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6">
            <a:extLst>
              <a:ext uri="{FF2B5EF4-FFF2-40B4-BE49-F238E27FC236}">
                <a16:creationId xmlns:a16="http://schemas.microsoft.com/office/drawing/2014/main" id="{1EA0D865-635D-41E0-89FE-D0F57A813E03}"/>
              </a:ext>
            </a:extLst>
          </p:cNvPr>
          <p:cNvSpPr>
            <a:spLocks noChangeArrowheads="1"/>
          </p:cNvSpPr>
          <p:nvPr/>
        </p:nvSpPr>
        <p:spPr bwMode="auto">
          <a:xfrm>
            <a:off x="172245" y="1459229"/>
            <a:ext cx="1096565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kumimoji="0" lang="en-US" altLang="en-US" sz="1800" b="0" i="0" u="none" strike="noStrike" cap="none" normalizeH="0" baseline="0" dirty="0">
                <a:ln>
                  <a:noFill/>
                </a:ln>
                <a:solidFill>
                  <a:schemeClr val="tx1"/>
                </a:solidFill>
                <a:effectLst/>
                <a:latin typeface="Arial Narrow" panose="020B0606020202030204" pitchFamily="34" charset="0"/>
                <a:ea typeface="MS Mincho" panose="02020609040205080304" pitchFamily="49" charset="-128"/>
                <a:cs typeface="Times New Roman" panose="02020603050405020304" pitchFamily="18" charset="0"/>
                <a:sym typeface="Wingdings 2" panose="05020102010507070707" pitchFamily="18" charset="2"/>
              </a:rPr>
              <a:t>	  </a:t>
            </a:r>
            <a:r>
              <a:rPr kumimoji="0" lang="en-US" altLang="en-US" sz="1800" b="0" i="0" u="none" strike="noStrike" cap="none" normalizeH="0" baseline="0" dirty="0">
                <a:ln>
                  <a:noFill/>
                </a:ln>
                <a:solidFill>
                  <a:schemeClr val="tx1"/>
                </a:solidFill>
                <a:effectLst/>
                <a:latin typeface="Arial Narrow" panose="020B0606020202030204" pitchFamily="34" charset="0"/>
                <a:ea typeface="MS Mincho" panose="02020609040205080304" pitchFamily="49" charset="-128"/>
                <a:cs typeface="Times New Roman" panose="02020603050405020304" pitchFamily="18" charset="0"/>
                <a:sym typeface="Wingdings" panose="05000000000000000000" pitchFamily="2" charset="2"/>
              </a:rPr>
              <a:t>		          		               	                  			 </a:t>
            </a:r>
            <a:endParaRPr kumimoji="0" lang="en-US" altLang="en-US" sz="1200" b="0" i="0" u="none" strike="noStrike" cap="none" normalizeH="0" baseline="0" dirty="0">
              <a:ln>
                <a:noFill/>
              </a:ln>
              <a:solidFill>
                <a:schemeClr val="tx1"/>
              </a:solidFill>
              <a:effectLst/>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rial Narrow" panose="020B0606020202030204" pitchFamily="34" charset="0"/>
                <a:ea typeface="MS Mincho" panose="02020609040205080304" pitchFamily="49" charset="-128"/>
                <a:cs typeface="Times New Roman" panose="02020603050405020304" pitchFamily="18" charset="0"/>
                <a:sym typeface="Wingdings 2" panose="05020102010507070707" pitchFamily="18" charset="2"/>
              </a:rPr>
              <a:t>In a large pot, bring 1 inch </a:t>
            </a:r>
            <a:r>
              <a:rPr kumimoji="0" lang="en-US" altLang="en-US" b="0" i="0" u="none" strike="noStrike" cap="none" normalizeH="0" baseline="0" dirty="0">
                <a:ln>
                  <a:noFill/>
                </a:ln>
                <a:solidFill>
                  <a:schemeClr val="tx1"/>
                </a:solidFill>
                <a:effectLst/>
                <a:latin typeface="Cambria" panose="02040503050406030204" pitchFamily="18" charset="0"/>
                <a:ea typeface="MS Mincho" panose="02020609040205080304" pitchFamily="49" charset="-128"/>
                <a:cs typeface="Times New Roman" panose="02020603050405020304" pitchFamily="18" charset="0"/>
                <a:sym typeface="Wingdings 2" panose="05020102010507070707" pitchFamily="18" charset="2"/>
              </a:rPr>
              <a:t>…</a:t>
            </a:r>
            <a:r>
              <a:rPr kumimoji="0" lang="en-US" altLang="en-US" b="0" i="0" u="none" strike="noStrike" cap="none" normalizeH="0" baseline="0" dirty="0">
                <a:ln>
                  <a:noFill/>
                </a:ln>
                <a:solidFill>
                  <a:schemeClr val="tx1"/>
                </a:solidFill>
                <a:effectLst/>
                <a:latin typeface="Arial Narrow" panose="020B0606020202030204" pitchFamily="34" charset="0"/>
                <a:ea typeface="MS Mincho" panose="02020609040205080304" pitchFamily="49" charset="-128"/>
                <a:cs typeface="Times New Roman" panose="02020603050405020304" pitchFamily="18" charset="0"/>
                <a:sym typeface="Wingdings 2" panose="05020102010507070707" pitchFamily="18" charset="2"/>
              </a:rPr>
              <a:t> add a bag or box of        1 bag or box of frozen    1 bag or box of            1-2 cans diced</a:t>
            </a:r>
            <a:endParaRPr kumimoji="0" lang="en-US" altLang="en-US" b="0" i="0" u="none" strike="noStrike" cap="none" normalizeH="0" baseline="0" dirty="0">
              <a:ln>
                <a:noFill/>
              </a:ln>
              <a:solidFill>
                <a:schemeClr val="tx1"/>
              </a:solidFill>
              <a:effectLst/>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rial Narrow" panose="020B0606020202030204" pitchFamily="34" charset="0"/>
                <a:ea typeface="MS Mincho" panose="02020609040205080304" pitchFamily="49" charset="-128"/>
                <a:cs typeface="Times New Roman" panose="02020603050405020304" pitchFamily="18" charset="0"/>
                <a:sym typeface="Wingdings 2" panose="05020102010507070707" pitchFamily="18" charset="2"/>
              </a:rPr>
              <a:t>       of water to a boil </a:t>
            </a:r>
            <a:r>
              <a:rPr kumimoji="0" lang="en-US" altLang="en-US" b="0" i="0" u="none" strike="noStrike" cap="none" normalizeH="0" baseline="0" dirty="0">
                <a:ln>
                  <a:noFill/>
                </a:ln>
                <a:solidFill>
                  <a:schemeClr val="tx1"/>
                </a:solidFill>
                <a:effectLst/>
                <a:latin typeface="Cambria" panose="02040503050406030204" pitchFamily="18" charset="0"/>
                <a:ea typeface="MS Mincho" panose="02020609040205080304" pitchFamily="49" charset="-128"/>
                <a:cs typeface="Times New Roman" panose="02020603050405020304" pitchFamily="18" charset="0"/>
                <a:sym typeface="Wingdings 2" panose="05020102010507070707" pitchFamily="18" charset="2"/>
              </a:rPr>
              <a:t>…</a:t>
            </a:r>
            <a:r>
              <a:rPr kumimoji="0" lang="en-US" altLang="en-US" b="0" i="0" u="none" strike="noStrike" cap="none" normalizeH="0" baseline="0" dirty="0">
                <a:ln>
                  <a:noFill/>
                </a:ln>
                <a:solidFill>
                  <a:schemeClr val="tx1"/>
                </a:solidFill>
                <a:effectLst/>
                <a:latin typeface="Arial Narrow" panose="020B0606020202030204" pitchFamily="34" charset="0"/>
                <a:ea typeface="MS Mincho" panose="02020609040205080304" pitchFamily="49" charset="-128"/>
                <a:cs typeface="Times New Roman" panose="02020603050405020304" pitchFamily="18" charset="0"/>
                <a:sym typeface="Wingdings 2" panose="05020102010507070707" pitchFamily="18" charset="2"/>
              </a:rPr>
              <a:t>	       frozen corn </a:t>
            </a:r>
            <a:r>
              <a:rPr kumimoji="0" lang="en-US" altLang="en-US" b="0" i="0" u="none" strike="noStrike" cap="none" normalizeH="0" baseline="0" dirty="0">
                <a:ln>
                  <a:noFill/>
                </a:ln>
                <a:solidFill>
                  <a:schemeClr val="tx1"/>
                </a:solidFill>
                <a:effectLst/>
                <a:latin typeface="Arial Narrow" panose="020B0606020202030204" pitchFamily="34" charset="0"/>
                <a:ea typeface="MS Mincho" panose="02020609040205080304" pitchFamily="49" charset="-128"/>
                <a:cs typeface="Times New Roman" panose="02020603050405020304" pitchFamily="18" charset="0"/>
              </a:rPr>
              <a:t>     	                cut okra	</a:t>
            </a:r>
            <a:r>
              <a:rPr lang="en-US" altLang="en-US" dirty="0">
                <a:latin typeface="Arial Narrow" panose="020B0606020202030204" pitchFamily="34" charset="0"/>
                <a:ea typeface="MS Mincho" panose="02020609040205080304" pitchFamily="49" charset="-128"/>
                <a:cs typeface="Times New Roman" panose="02020603050405020304" pitchFamily="18" charset="0"/>
              </a:rPr>
              <a:t>             </a:t>
            </a:r>
            <a:r>
              <a:rPr kumimoji="0" lang="en-US" altLang="en-US" b="0" i="0" u="none" strike="noStrike" cap="none" normalizeH="0" baseline="0" dirty="0">
                <a:ln>
                  <a:noFill/>
                </a:ln>
                <a:solidFill>
                  <a:schemeClr val="tx1"/>
                </a:solidFill>
                <a:effectLst/>
                <a:latin typeface="Arial Narrow" panose="020B0606020202030204" pitchFamily="34" charset="0"/>
                <a:ea typeface="MS Mincho" panose="02020609040205080304" pitchFamily="49" charset="-128"/>
                <a:cs typeface="Times New Roman" panose="02020603050405020304" pitchFamily="18" charset="0"/>
              </a:rPr>
              <a:t>lima beans                     tomatoes</a:t>
            </a:r>
            <a:endParaRPr kumimoji="0" lang="en-US" altLang="en-US" b="0" i="0" u="none" strike="noStrike" cap="none" normalizeH="0" baseline="0" dirty="0">
              <a:ln>
                <a:noFill/>
              </a:ln>
              <a:solidFill>
                <a:schemeClr val="tx1"/>
              </a:solidFill>
              <a:effectLst/>
              <a:sym typeface="Wingdings 2" panose="05020102010507070707" pitchFamily="18" charset="2"/>
            </a:endParaRP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Narrow" panose="020B0606020202030204" pitchFamily="34" charset="0"/>
              <a:ea typeface="MS Mincho" panose="02020609040205080304" pitchFamily="49" charset="-128"/>
              <a:cs typeface="Times New Roman" panose="02020603050405020304" pitchFamily="18" charset="0"/>
              <a:sym typeface="Wingdings 2" panose="05020102010507070707" pitchFamily="18" charset="2"/>
            </a:endParaRPr>
          </a:p>
        </p:txBody>
      </p:sp>
      <p:pic>
        <p:nvPicPr>
          <p:cNvPr id="12" name="Picture 11">
            <a:hlinkClick r:id="rId7"/>
            <a:extLst>
              <a:ext uri="{FF2B5EF4-FFF2-40B4-BE49-F238E27FC236}">
                <a16:creationId xmlns:a16="http://schemas.microsoft.com/office/drawing/2014/main" id="{BF71488C-A375-4EDE-92DC-8838643542E9}"/>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4572000" y="4198443"/>
            <a:ext cx="2186940" cy="2035035"/>
          </a:xfrm>
          <a:prstGeom prst="rect">
            <a:avLst/>
          </a:prstGeom>
          <a:noFill/>
          <a:ln>
            <a:noFill/>
          </a:ln>
        </p:spPr>
      </p:pic>
      <p:sp>
        <p:nvSpPr>
          <p:cNvPr id="7" name="Title 6">
            <a:extLst>
              <a:ext uri="{FF2B5EF4-FFF2-40B4-BE49-F238E27FC236}">
                <a16:creationId xmlns:a16="http://schemas.microsoft.com/office/drawing/2014/main" id="{ECA1EBC3-2F9D-4D4E-9112-6B6348151B06}"/>
              </a:ext>
            </a:extLst>
          </p:cNvPr>
          <p:cNvSpPr>
            <a:spLocks noGrp="1"/>
          </p:cNvSpPr>
          <p:nvPr>
            <p:ph type="title"/>
          </p:nvPr>
        </p:nvSpPr>
        <p:spPr>
          <a:xfrm>
            <a:off x="3224212" y="331239"/>
            <a:ext cx="4597400" cy="1325563"/>
          </a:xfrm>
        </p:spPr>
        <p:txBody>
          <a:bodyPr/>
          <a:lstStyle/>
          <a:p>
            <a:r>
              <a:rPr lang="en-US" dirty="0">
                <a:latin typeface="+mn-lt"/>
              </a:rPr>
              <a:t>Delicious gumbo!</a:t>
            </a:r>
          </a:p>
        </p:txBody>
      </p:sp>
    </p:spTree>
    <p:extLst>
      <p:ext uri="{BB962C8B-B14F-4D97-AF65-F5344CB8AC3E}">
        <p14:creationId xmlns:p14="http://schemas.microsoft.com/office/powerpoint/2010/main" val="20569310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hole Grain vs Refined Grain Diagram">
            <a:extLst>
              <a:ext uri="{FF2B5EF4-FFF2-40B4-BE49-F238E27FC236}">
                <a16:creationId xmlns:a16="http://schemas.microsoft.com/office/drawing/2014/main" id="{290EF0F2-4B77-45CD-89B0-32BB4D858B4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192161" y="457201"/>
            <a:ext cx="9807678" cy="5530644"/>
          </a:xfrm>
          <a:prstGeom prst="rect">
            <a:avLst/>
          </a:prstGeom>
          <a:noFill/>
        </p:spPr>
      </p:pic>
      <p:sp>
        <p:nvSpPr>
          <p:cNvPr id="3" name="Rectangle 2">
            <a:extLst>
              <a:ext uri="{FF2B5EF4-FFF2-40B4-BE49-F238E27FC236}">
                <a16:creationId xmlns:a16="http://schemas.microsoft.com/office/drawing/2014/main" id="{AF716C1B-60A1-49C5-B1F4-0D23C0EDDF38}"/>
              </a:ext>
            </a:extLst>
          </p:cNvPr>
          <p:cNvSpPr/>
          <p:nvPr/>
        </p:nvSpPr>
        <p:spPr>
          <a:xfrm>
            <a:off x="496137" y="457201"/>
            <a:ext cx="696024" cy="461665"/>
          </a:xfrm>
          <a:prstGeom prst="rect">
            <a:avLst/>
          </a:prstGeom>
        </p:spPr>
        <p:txBody>
          <a:bodyPr wrap="none">
            <a:spAutoFit/>
          </a:bodyPr>
          <a:lstStyle/>
          <a:p>
            <a:r>
              <a:rPr lang="en-US" dirty="0">
                <a:solidFill>
                  <a:srgbClr val="002060"/>
                </a:solidFill>
                <a:latin typeface="Arial Black" panose="020B0A04020102020204" pitchFamily="34" charset="0"/>
              </a:rPr>
              <a:t># </a:t>
            </a:r>
            <a:r>
              <a:rPr lang="en-US" sz="2400" dirty="0">
                <a:solidFill>
                  <a:srgbClr val="002060"/>
                </a:solidFill>
                <a:latin typeface="Arial Black" panose="020B0A04020102020204" pitchFamily="34" charset="0"/>
              </a:rPr>
              <a:t>1</a:t>
            </a:r>
            <a:r>
              <a:rPr lang="en-US" dirty="0">
                <a:solidFill>
                  <a:srgbClr val="002060"/>
                </a:solidFill>
                <a:latin typeface="Arial Black" panose="020B0A04020102020204" pitchFamily="34" charset="0"/>
              </a:rPr>
              <a:t> </a:t>
            </a:r>
          </a:p>
        </p:txBody>
      </p:sp>
    </p:spTree>
    <p:extLst>
      <p:ext uri="{BB962C8B-B14F-4D97-AF65-F5344CB8AC3E}">
        <p14:creationId xmlns:p14="http://schemas.microsoft.com/office/powerpoint/2010/main" val="24647103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EEAEE-921C-4533-A30E-8B76390DAC25}"/>
              </a:ext>
            </a:extLst>
          </p:cNvPr>
          <p:cNvSpPr>
            <a:spLocks noGrp="1"/>
          </p:cNvSpPr>
          <p:nvPr>
            <p:ph type="title"/>
          </p:nvPr>
        </p:nvSpPr>
        <p:spPr>
          <a:xfrm>
            <a:off x="838200" y="365126"/>
            <a:ext cx="10515600" cy="713824"/>
          </a:xfrm>
        </p:spPr>
        <p:txBody>
          <a:bodyPr/>
          <a:lstStyle/>
          <a:p>
            <a:r>
              <a:rPr lang="en-US" dirty="0"/>
              <a:t>Easy Prep for Healthy Meals</a:t>
            </a:r>
          </a:p>
        </p:txBody>
      </p:sp>
      <p:sp>
        <p:nvSpPr>
          <p:cNvPr id="3" name="Content Placeholder 2">
            <a:extLst>
              <a:ext uri="{FF2B5EF4-FFF2-40B4-BE49-F238E27FC236}">
                <a16:creationId xmlns:a16="http://schemas.microsoft.com/office/drawing/2014/main" id="{E8ACF401-0F1D-4AC5-B967-EA10A92C6461}"/>
              </a:ext>
            </a:extLst>
          </p:cNvPr>
          <p:cNvSpPr>
            <a:spLocks noGrp="1"/>
          </p:cNvSpPr>
          <p:nvPr>
            <p:ph idx="1"/>
          </p:nvPr>
        </p:nvSpPr>
        <p:spPr>
          <a:xfrm>
            <a:off x="304800" y="1100379"/>
            <a:ext cx="10883900" cy="5413923"/>
          </a:xfrm>
        </p:spPr>
        <p:txBody>
          <a:bodyPr>
            <a:normAutofit fontScale="62500" lnSpcReduction="20000"/>
          </a:bodyPr>
          <a:lstStyle/>
          <a:p>
            <a:pPr lvl="0">
              <a:lnSpc>
                <a:spcPct val="120000"/>
              </a:lnSpc>
              <a:spcBef>
                <a:spcPts val="0"/>
              </a:spcBef>
            </a:pPr>
            <a:r>
              <a:rPr lang="en-US" sz="4600" dirty="0"/>
              <a:t>1 bag frozen chicken breasts</a:t>
            </a:r>
          </a:p>
          <a:p>
            <a:pPr lvl="0">
              <a:lnSpc>
                <a:spcPct val="120000"/>
              </a:lnSpc>
              <a:spcBef>
                <a:spcPts val="0"/>
              </a:spcBef>
            </a:pPr>
            <a:r>
              <a:rPr lang="en-US" sz="4600" dirty="0"/>
              <a:t>1 box or 2-4 bags of rice</a:t>
            </a:r>
          </a:p>
          <a:p>
            <a:pPr lvl="0">
              <a:lnSpc>
                <a:spcPct val="120000"/>
              </a:lnSpc>
              <a:spcBef>
                <a:spcPts val="0"/>
              </a:spcBef>
            </a:pPr>
            <a:r>
              <a:rPr lang="en-US" sz="4600" dirty="0"/>
              <a:t>1 bag carrots</a:t>
            </a:r>
          </a:p>
          <a:p>
            <a:pPr lvl="0">
              <a:lnSpc>
                <a:spcPct val="120000"/>
              </a:lnSpc>
              <a:spcBef>
                <a:spcPts val="0"/>
              </a:spcBef>
            </a:pPr>
            <a:r>
              <a:rPr lang="en-US" sz="4600" dirty="0"/>
              <a:t>1 bag of string beans</a:t>
            </a:r>
          </a:p>
          <a:p>
            <a:pPr lvl="0">
              <a:lnSpc>
                <a:spcPct val="120000"/>
              </a:lnSpc>
              <a:spcBef>
                <a:spcPts val="0"/>
              </a:spcBef>
            </a:pPr>
            <a:r>
              <a:rPr lang="en-US" sz="4600" dirty="0"/>
              <a:t>2 potatoes</a:t>
            </a:r>
          </a:p>
          <a:p>
            <a:pPr lvl="0">
              <a:lnSpc>
                <a:spcPct val="120000"/>
              </a:lnSpc>
              <a:spcBef>
                <a:spcPts val="0"/>
              </a:spcBef>
            </a:pPr>
            <a:r>
              <a:rPr lang="en-US" sz="4600" dirty="0"/>
              <a:t>Bananas</a:t>
            </a:r>
          </a:p>
          <a:p>
            <a:pPr lvl="0">
              <a:lnSpc>
                <a:spcPct val="120000"/>
              </a:lnSpc>
              <a:spcBef>
                <a:spcPts val="0"/>
              </a:spcBef>
            </a:pPr>
            <a:r>
              <a:rPr lang="en-US" sz="4600" dirty="0"/>
              <a:t>1 small or medium cookie sheet.</a:t>
            </a:r>
          </a:p>
          <a:p>
            <a:pPr lvl="0">
              <a:lnSpc>
                <a:spcPct val="120000"/>
              </a:lnSpc>
              <a:spcBef>
                <a:spcPts val="0"/>
              </a:spcBef>
            </a:pPr>
            <a:r>
              <a:rPr lang="en-US" sz="4600" dirty="0"/>
              <a:t>Food storage containers</a:t>
            </a:r>
          </a:p>
          <a:p>
            <a:pPr lvl="0">
              <a:lnSpc>
                <a:spcPct val="120000"/>
              </a:lnSpc>
              <a:spcBef>
                <a:spcPts val="0"/>
              </a:spcBef>
            </a:pPr>
            <a:r>
              <a:rPr lang="en-US" sz="4600" dirty="0"/>
              <a:t>Foil</a:t>
            </a:r>
          </a:p>
          <a:p>
            <a:pPr lvl="0">
              <a:lnSpc>
                <a:spcPct val="120000"/>
              </a:lnSpc>
              <a:spcBef>
                <a:spcPts val="0"/>
              </a:spcBef>
            </a:pPr>
            <a:r>
              <a:rPr lang="en-US" sz="4600" dirty="0"/>
              <a:t>Mrs. Dash Salt-Free seasoning</a:t>
            </a:r>
          </a:p>
          <a:p>
            <a:pPr lvl="0">
              <a:lnSpc>
                <a:spcPct val="120000"/>
              </a:lnSpc>
              <a:spcBef>
                <a:spcPts val="0"/>
              </a:spcBef>
            </a:pPr>
            <a:r>
              <a:rPr lang="en-US" sz="4600" dirty="0"/>
              <a:t>1 bag mixed veggies</a:t>
            </a:r>
          </a:p>
          <a:p>
            <a:pPr lvl="0">
              <a:lnSpc>
                <a:spcPct val="120000"/>
              </a:lnSpc>
              <a:spcBef>
                <a:spcPts val="0"/>
              </a:spcBef>
            </a:pPr>
            <a:r>
              <a:rPr lang="en-US" sz="4600" dirty="0"/>
              <a:t>1 small or medium size pot to boil water</a:t>
            </a:r>
          </a:p>
          <a:p>
            <a:endParaRPr lang="en-US" dirty="0"/>
          </a:p>
        </p:txBody>
      </p:sp>
      <p:pic>
        <p:nvPicPr>
          <p:cNvPr id="4" name="Picture 3" descr="Easy Food Prep">
            <a:extLst>
              <a:ext uri="{FF2B5EF4-FFF2-40B4-BE49-F238E27FC236}">
                <a16:creationId xmlns:a16="http://schemas.microsoft.com/office/drawing/2014/main" id="{414E897F-B0D7-43B0-A449-4132750238D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384800" y="1253329"/>
            <a:ext cx="6654800" cy="4194448"/>
          </a:xfrm>
          <a:prstGeom prst="rect">
            <a:avLst/>
          </a:prstGeom>
          <a:noFill/>
          <a:ln>
            <a:noFill/>
          </a:ln>
        </p:spPr>
      </p:pic>
      <p:sp>
        <p:nvSpPr>
          <p:cNvPr id="5" name="Rectangle 4">
            <a:extLst>
              <a:ext uri="{FF2B5EF4-FFF2-40B4-BE49-F238E27FC236}">
                <a16:creationId xmlns:a16="http://schemas.microsoft.com/office/drawing/2014/main" id="{69AB66E9-37BC-429A-B4C3-831C7CEBCEDE}"/>
              </a:ext>
            </a:extLst>
          </p:cNvPr>
          <p:cNvSpPr/>
          <p:nvPr/>
        </p:nvSpPr>
        <p:spPr>
          <a:xfrm>
            <a:off x="7493000" y="5782165"/>
            <a:ext cx="3695700" cy="710707"/>
          </a:xfrm>
          <a:prstGeom prst="rect">
            <a:avLst/>
          </a:prstGeom>
        </p:spPr>
        <p:txBody>
          <a:bodyPr wrap="square">
            <a:spAutoFit/>
          </a:bodyPr>
          <a:lstStyle/>
          <a:p>
            <a:pPr>
              <a:lnSpc>
                <a:spcPct val="115000"/>
              </a:lnSpc>
            </a:pPr>
            <a:r>
              <a:rPr lang="en-US" dirty="0">
                <a:latin typeface="Calibri" panose="020F0502020204030204" pitchFamily="34" charset="0"/>
                <a:ea typeface="Calibri" panose="020F0502020204030204" pitchFamily="34" charset="0"/>
                <a:cs typeface="Times New Roman" panose="02020603050405020304" pitchFamily="18" charset="0"/>
              </a:rPr>
              <a:t>http://lusciouslivingtoday.com/easy</a:t>
            </a:r>
          </a:p>
          <a:p>
            <a:pPr>
              <a:lnSpc>
                <a:spcPct val="115000"/>
              </a:lnSpc>
            </a:pPr>
            <a:r>
              <a:rPr lang="en-US" dirty="0">
                <a:latin typeface="Calibri" panose="020F0502020204030204" pitchFamily="34" charset="0"/>
                <a:ea typeface="Calibri" panose="020F0502020204030204" pitchFamily="34" charset="0"/>
                <a:cs typeface="Times New Roman" panose="02020603050405020304" pitchFamily="18" charset="0"/>
              </a:rPr>
              <a:t>-food-prep/</a:t>
            </a:r>
          </a:p>
        </p:txBody>
      </p:sp>
    </p:spTree>
    <p:extLst>
      <p:ext uri="{BB962C8B-B14F-4D97-AF65-F5344CB8AC3E}">
        <p14:creationId xmlns:p14="http://schemas.microsoft.com/office/powerpoint/2010/main" val="39599856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DFCE3-7CAE-4200-A26F-C8C320FACF2A}"/>
              </a:ext>
            </a:extLst>
          </p:cNvPr>
          <p:cNvSpPr>
            <a:spLocks noGrp="1"/>
          </p:cNvSpPr>
          <p:nvPr>
            <p:ph type="title"/>
          </p:nvPr>
        </p:nvSpPr>
        <p:spPr>
          <a:xfrm>
            <a:off x="838200" y="365125"/>
            <a:ext cx="10515600" cy="841375"/>
          </a:xfrm>
        </p:spPr>
        <p:txBody>
          <a:bodyPr/>
          <a:lstStyle/>
          <a:p>
            <a:r>
              <a:rPr lang="en-US" dirty="0"/>
              <a:t>It’s not easy to eat less</a:t>
            </a:r>
          </a:p>
        </p:txBody>
      </p:sp>
      <p:sp>
        <p:nvSpPr>
          <p:cNvPr id="3" name="Content Placeholder 2">
            <a:extLst>
              <a:ext uri="{FF2B5EF4-FFF2-40B4-BE49-F238E27FC236}">
                <a16:creationId xmlns:a16="http://schemas.microsoft.com/office/drawing/2014/main" id="{25F47F9F-CDE9-43CD-8705-CDD640D9A0F7}"/>
              </a:ext>
            </a:extLst>
          </p:cNvPr>
          <p:cNvSpPr>
            <a:spLocks noGrp="1"/>
          </p:cNvSpPr>
          <p:nvPr>
            <p:ph idx="1"/>
          </p:nvPr>
        </p:nvSpPr>
        <p:spPr>
          <a:xfrm>
            <a:off x="838200" y="1206500"/>
            <a:ext cx="5461000" cy="4970463"/>
          </a:xfrm>
        </p:spPr>
        <p:txBody>
          <a:bodyPr/>
          <a:lstStyle/>
          <a:p>
            <a:pPr marL="0" indent="0">
              <a:buNone/>
            </a:pPr>
            <a:r>
              <a:rPr lang="en-US" dirty="0"/>
              <a:t>The stomach, intestines, pancreas, and fat cells all make hormones that that signal at least 3 regions of the brain that tell us to stop eating or continue eating</a:t>
            </a:r>
          </a:p>
          <a:p>
            <a:pPr marL="0" indent="0">
              <a:buNone/>
            </a:pPr>
            <a:r>
              <a:rPr lang="en-US" dirty="0"/>
              <a:t>Food industry has found the “BLISS POINT” to make us keep eating beyond the usual signals to stop</a:t>
            </a:r>
          </a:p>
        </p:txBody>
      </p:sp>
      <p:pic>
        <p:nvPicPr>
          <p:cNvPr id="4098" name="Picture 2" descr="Image result for appetite regulation">
            <a:extLst>
              <a:ext uri="{FF2B5EF4-FFF2-40B4-BE49-F238E27FC236}">
                <a16:creationId xmlns:a16="http://schemas.microsoft.com/office/drawing/2014/main" id="{9561C4A3-B360-4C27-A4B4-800013872F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5088" y="425662"/>
            <a:ext cx="5688012" cy="6067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38434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3314" name="Picture 7" descr="538057_10151228580579353_2022282089_n">
            <a:extLst>
              <a:ext uri="{FF2B5EF4-FFF2-40B4-BE49-F238E27FC236}">
                <a16:creationId xmlns:a16="http://schemas.microsoft.com/office/drawing/2014/main" id="{DFDC408B-E06A-45A2-BC0D-3E95972655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891" y="482048"/>
            <a:ext cx="11686218" cy="557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1250094"/>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2DD9E2C-A469-4BD9-9F55-C46085821D5F}"/>
              </a:ext>
            </a:extLst>
          </p:cNvPr>
          <p:cNvSpPr>
            <a:spLocks noGrp="1" noChangeArrowheads="1"/>
          </p:cNvSpPr>
          <p:nvPr>
            <p:ph type="title"/>
          </p:nvPr>
        </p:nvSpPr>
        <p:spPr/>
        <p:txBody>
          <a:bodyPr/>
          <a:lstStyle/>
          <a:p>
            <a:r>
              <a:rPr lang="en-US" altLang="en-US" sz="3600" dirty="0">
                <a:latin typeface="+mn-lt"/>
              </a:rPr>
              <a:t>High Oxalate Food Sources</a:t>
            </a:r>
            <a:br>
              <a:rPr lang="en-US" altLang="en-US" sz="3600" dirty="0">
                <a:latin typeface="Comic Sans MS" panose="030F0702030302020204" pitchFamily="66" charset="0"/>
              </a:rPr>
            </a:br>
            <a:r>
              <a:rPr lang="en-US" altLang="en-US" sz="2000" dirty="0">
                <a:latin typeface="Comic Sans MS" panose="030F0702030302020204" pitchFamily="66" charset="0"/>
              </a:rPr>
              <a:t>&gt; 15 mg oxalate per 100 gm serving; * &gt; 70 mg</a:t>
            </a:r>
          </a:p>
        </p:txBody>
      </p:sp>
      <p:sp>
        <p:nvSpPr>
          <p:cNvPr id="10243" name="Rectangle 3">
            <a:extLst>
              <a:ext uri="{FF2B5EF4-FFF2-40B4-BE49-F238E27FC236}">
                <a16:creationId xmlns:a16="http://schemas.microsoft.com/office/drawing/2014/main" id="{0F01E26D-88DE-4189-BF7F-0167322309D2}"/>
              </a:ext>
            </a:extLst>
          </p:cNvPr>
          <p:cNvSpPr>
            <a:spLocks noGrp="1" noChangeArrowheads="1"/>
          </p:cNvSpPr>
          <p:nvPr>
            <p:ph type="body" idx="1"/>
          </p:nvPr>
        </p:nvSpPr>
        <p:spPr/>
        <p:txBody>
          <a:bodyPr>
            <a:noAutofit/>
          </a:bodyPr>
          <a:lstStyle/>
          <a:p>
            <a:pPr>
              <a:lnSpc>
                <a:spcPct val="90000"/>
              </a:lnSpc>
              <a:buFontTx/>
              <a:buNone/>
            </a:pPr>
            <a:r>
              <a:rPr lang="en-US" altLang="en-US" u="sng" dirty="0"/>
              <a:t>Fruits			Vegetables		Beverages +</a:t>
            </a:r>
          </a:p>
          <a:p>
            <a:pPr>
              <a:lnSpc>
                <a:spcPct val="90000"/>
              </a:lnSpc>
              <a:buFontTx/>
              <a:buNone/>
            </a:pPr>
            <a:r>
              <a:rPr lang="en-US" altLang="en-US" dirty="0"/>
              <a:t>Citrus peel*		Swiss chard*	beer</a:t>
            </a:r>
          </a:p>
          <a:p>
            <a:pPr>
              <a:lnSpc>
                <a:spcPct val="90000"/>
              </a:lnSpc>
              <a:buFontTx/>
              <a:buNone/>
            </a:pPr>
            <a:r>
              <a:rPr lang="en-US" altLang="en-US" dirty="0"/>
              <a:t>Raspberries		cassava root*	Ovaltine</a:t>
            </a:r>
          </a:p>
          <a:p>
            <a:pPr>
              <a:lnSpc>
                <a:spcPct val="90000"/>
              </a:lnSpc>
              <a:buFontTx/>
              <a:buNone/>
            </a:pPr>
            <a:r>
              <a:rPr lang="en-US" altLang="en-US" dirty="0"/>
              <a:t>Concord grapes	collards*		tea</a:t>
            </a:r>
          </a:p>
          <a:p>
            <a:pPr>
              <a:lnSpc>
                <a:spcPct val="90000"/>
              </a:lnSpc>
              <a:buFontTx/>
              <a:buNone/>
            </a:pPr>
            <a:r>
              <a:rPr lang="en-US" altLang="en-US" dirty="0"/>
              <a:t>Blueberries		spinach*		cola</a:t>
            </a:r>
          </a:p>
          <a:p>
            <a:pPr>
              <a:lnSpc>
                <a:spcPct val="90000"/>
              </a:lnSpc>
              <a:buFontTx/>
              <a:buNone/>
            </a:pPr>
            <a:r>
              <a:rPr lang="en-US" altLang="en-US" dirty="0"/>
              <a:t>Blackberries		okra*			coffee</a:t>
            </a:r>
          </a:p>
          <a:p>
            <a:pPr>
              <a:lnSpc>
                <a:spcPct val="90000"/>
              </a:lnSpc>
              <a:buFontTx/>
              <a:buNone/>
            </a:pPr>
            <a:r>
              <a:rPr lang="en-US" altLang="en-US" dirty="0"/>
              <a:t>Strawberries		beets*		chocolate*</a:t>
            </a:r>
          </a:p>
          <a:p>
            <a:pPr>
              <a:lnSpc>
                <a:spcPct val="90000"/>
              </a:lnSpc>
              <a:buFontTx/>
              <a:buNone/>
            </a:pPr>
            <a:r>
              <a:rPr lang="en-US" altLang="en-US" dirty="0"/>
              <a:t>				sweet potatoes	nuts*</a:t>
            </a:r>
          </a:p>
          <a:p>
            <a:pPr>
              <a:lnSpc>
                <a:spcPct val="90000"/>
              </a:lnSpc>
              <a:buFontTx/>
              <a:buNone/>
            </a:pPr>
            <a:r>
              <a:rPr lang="en-US" altLang="en-US" dirty="0"/>
              <a:t>				pepper*</a:t>
            </a:r>
          </a:p>
          <a:p>
            <a:pPr algn="ctr">
              <a:lnSpc>
                <a:spcPct val="90000"/>
              </a:lnSpc>
              <a:buFontTx/>
              <a:buNone/>
            </a:pPr>
            <a:endParaRPr lang="en-US" altLang="en-US" dirty="0"/>
          </a:p>
          <a:p>
            <a:pPr algn="ctr">
              <a:lnSpc>
                <a:spcPct val="90000"/>
              </a:lnSpc>
              <a:buFontTx/>
              <a:buNone/>
            </a:pPr>
            <a:r>
              <a:rPr lang="en-US" altLang="en-US" dirty="0"/>
              <a:t>From Food Medication Interactions</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a:extLst>
              <a:ext uri="{FF2B5EF4-FFF2-40B4-BE49-F238E27FC236}">
                <a16:creationId xmlns:a16="http://schemas.microsoft.com/office/drawing/2014/main" id="{E9E3D724-1CA9-4C5A-B23D-A70F09194401}"/>
              </a:ext>
            </a:extLst>
          </p:cNvPr>
          <p:cNvSpPr>
            <a:spLocks noGrp="1" noChangeArrowheads="1"/>
          </p:cNvSpPr>
          <p:nvPr>
            <p:ph type="title"/>
          </p:nvPr>
        </p:nvSpPr>
        <p:spPr/>
        <p:txBody>
          <a:bodyPr/>
          <a:lstStyle/>
          <a:p>
            <a:r>
              <a:rPr lang="en-US" altLang="en-US" sz="4000" b="1" dirty="0"/>
              <a:t>The DASH Diet</a:t>
            </a:r>
            <a:br>
              <a:rPr lang="en-US" altLang="en-US" sz="3200" dirty="0"/>
            </a:br>
            <a:r>
              <a:rPr lang="en-US" altLang="en-US" sz="3200" dirty="0"/>
              <a:t>https://www.ncbi.nlm.nih.gov/books/NBK482514/</a:t>
            </a:r>
            <a:endParaRPr lang="en-US" altLang="en-US" sz="2400" dirty="0"/>
          </a:p>
        </p:txBody>
      </p:sp>
      <p:sp>
        <p:nvSpPr>
          <p:cNvPr id="140291" name="Rectangle 3">
            <a:extLst>
              <a:ext uri="{FF2B5EF4-FFF2-40B4-BE49-F238E27FC236}">
                <a16:creationId xmlns:a16="http://schemas.microsoft.com/office/drawing/2014/main" id="{DAA31CB1-BC83-492F-8F98-685BA78C5FCD}"/>
              </a:ext>
            </a:extLst>
          </p:cNvPr>
          <p:cNvSpPr>
            <a:spLocks noGrp="1" noChangeArrowheads="1"/>
          </p:cNvSpPr>
          <p:nvPr>
            <p:ph type="body" idx="1"/>
          </p:nvPr>
        </p:nvSpPr>
        <p:spPr/>
        <p:txBody>
          <a:bodyPr/>
          <a:lstStyle/>
          <a:p>
            <a:pPr>
              <a:buFontTx/>
              <a:buNone/>
            </a:pPr>
            <a:endParaRPr lang="en-US" altLang="en-US"/>
          </a:p>
          <a:p>
            <a:pPr algn="ctr">
              <a:buFontTx/>
              <a:buNone/>
            </a:pPr>
            <a:r>
              <a:rPr lang="en-US" altLang="en-US"/>
              <a:t>  </a:t>
            </a:r>
          </a:p>
          <a:p>
            <a:pPr>
              <a:buFontTx/>
              <a:buNone/>
            </a:pPr>
            <a:endParaRPr lang="en-US" alt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434" name="Picture 2">
            <a:extLst>
              <a:ext uri="{FF2B5EF4-FFF2-40B4-BE49-F238E27FC236}">
                <a16:creationId xmlns:a16="http://schemas.microsoft.com/office/drawing/2014/main" id="{B26DC4D6-A167-4961-8048-BD4FBC03C7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1" y="1600200"/>
            <a:ext cx="3325813" cy="4038600"/>
          </a:xfrm>
          <a:prstGeom prst="rect">
            <a:avLst/>
          </a:prstGeom>
          <a:noFill/>
          <a:extLst>
            <a:ext uri="{909E8E84-426E-40DD-AFC4-6F175D3DCCD1}">
              <a14:hiddenFill xmlns:a14="http://schemas.microsoft.com/office/drawing/2010/main">
                <a:solidFill>
                  <a:srgbClr val="FFFFFF"/>
                </a:solidFill>
              </a14:hiddenFill>
            </a:ext>
          </a:extLst>
        </p:spPr>
      </p:pic>
      <p:sp>
        <p:nvSpPr>
          <p:cNvPr id="146435" name="Rectangle 3">
            <a:extLst>
              <a:ext uri="{FF2B5EF4-FFF2-40B4-BE49-F238E27FC236}">
                <a16:creationId xmlns:a16="http://schemas.microsoft.com/office/drawing/2014/main" id="{5ABAFD26-BF60-4E40-8AFD-533BE0E2C562}"/>
              </a:ext>
            </a:extLst>
          </p:cNvPr>
          <p:cNvSpPr>
            <a:spLocks noGrp="1" noChangeArrowheads="1"/>
          </p:cNvSpPr>
          <p:nvPr>
            <p:ph type="title"/>
          </p:nvPr>
        </p:nvSpPr>
        <p:spPr>
          <a:xfrm>
            <a:off x="1981200" y="274638"/>
            <a:ext cx="8229600" cy="762000"/>
          </a:xfrm>
        </p:spPr>
        <p:txBody>
          <a:bodyPr/>
          <a:lstStyle/>
          <a:p>
            <a:r>
              <a:rPr lang="en-US" altLang="en-US" sz="3200"/>
              <a:t>… my favorite cookbooks …</a:t>
            </a:r>
          </a:p>
        </p:txBody>
      </p:sp>
      <p:pic>
        <p:nvPicPr>
          <p:cNvPr id="146436" name="Picture 4">
            <a:extLst>
              <a:ext uri="{FF2B5EF4-FFF2-40B4-BE49-F238E27FC236}">
                <a16:creationId xmlns:a16="http://schemas.microsoft.com/office/drawing/2014/main" id="{86CB9E51-E1A3-4447-8650-B10736D48F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1600200"/>
            <a:ext cx="3962400" cy="3962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algn="ctr" eaLnBrk="1" hangingPunct="1"/>
            <a:r>
              <a:rPr lang="en-US" altLang="en-US" sz="2800" dirty="0">
                <a:latin typeface="Arial" panose="020B0604020202020204" pitchFamily="34" charset="0"/>
                <a:cs typeface="Arial" panose="020B0604020202020204" pitchFamily="34" charset="0"/>
              </a:rPr>
              <a:t>1730 Poor Farmers’ Almanac:  “Eat chiefly from the garden, the Orchard, and the Henhouse.”</a:t>
            </a:r>
          </a:p>
        </p:txBody>
      </p:sp>
      <p:pic>
        <p:nvPicPr>
          <p:cNvPr id="35843" name="Picture 3" descr="Turkey feast"/>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3694593" y="1474941"/>
            <a:ext cx="4998471" cy="5291736"/>
          </a:xfrm>
          <a:noFill/>
        </p:spPr>
      </p:pic>
    </p:spTree>
    <p:extLst>
      <p:ext uri="{BB962C8B-B14F-4D97-AF65-F5344CB8AC3E}">
        <p14:creationId xmlns:p14="http://schemas.microsoft.com/office/powerpoint/2010/main" val="37887585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a:extLst>
              <a:ext uri="{FF2B5EF4-FFF2-40B4-BE49-F238E27FC236}">
                <a16:creationId xmlns:a16="http://schemas.microsoft.com/office/drawing/2014/main" id="{4BFF3B75-9B7F-4A33-B6C7-9872EBB82F81}"/>
              </a:ext>
            </a:extLst>
          </p:cNvPr>
          <p:cNvSpPr>
            <a:spLocks noGrp="1" noChangeArrowheads="1"/>
          </p:cNvSpPr>
          <p:nvPr>
            <p:ph type="title"/>
          </p:nvPr>
        </p:nvSpPr>
        <p:spPr>
          <a:xfrm>
            <a:off x="1981200" y="274638"/>
            <a:ext cx="8229600" cy="533400"/>
          </a:xfrm>
        </p:spPr>
        <p:txBody>
          <a:bodyPr>
            <a:noAutofit/>
          </a:bodyPr>
          <a:lstStyle/>
          <a:p>
            <a:r>
              <a:rPr lang="en-US" altLang="en-US" sz="4800" b="1" dirty="0">
                <a:latin typeface="+mn-lt"/>
              </a:rPr>
              <a:t>have half your grains whole</a:t>
            </a:r>
          </a:p>
        </p:txBody>
      </p:sp>
      <p:sp>
        <p:nvSpPr>
          <p:cNvPr id="122883" name="Rectangle 3">
            <a:extLst>
              <a:ext uri="{FF2B5EF4-FFF2-40B4-BE49-F238E27FC236}">
                <a16:creationId xmlns:a16="http://schemas.microsoft.com/office/drawing/2014/main" id="{8B241DC3-6F14-4DE5-A97E-1268E8AC3C4F}"/>
              </a:ext>
            </a:extLst>
          </p:cNvPr>
          <p:cNvSpPr>
            <a:spLocks noGrp="1" noChangeArrowheads="1"/>
          </p:cNvSpPr>
          <p:nvPr>
            <p:ph type="body" sz="half" idx="1"/>
          </p:nvPr>
        </p:nvSpPr>
        <p:spPr>
          <a:xfrm>
            <a:off x="1609725" y="1066799"/>
            <a:ext cx="2514600" cy="5486400"/>
          </a:xfrm>
        </p:spPr>
        <p:txBody>
          <a:bodyPr/>
          <a:lstStyle/>
          <a:p>
            <a:pPr>
              <a:buFontTx/>
              <a:buNone/>
            </a:pPr>
            <a:r>
              <a:rPr lang="en-US" altLang="en-US" dirty="0"/>
              <a:t>whole wheat</a:t>
            </a:r>
          </a:p>
          <a:p>
            <a:pPr>
              <a:buFontTx/>
              <a:buNone/>
            </a:pPr>
            <a:endParaRPr lang="en-US" altLang="en-US" dirty="0"/>
          </a:p>
          <a:p>
            <a:pPr>
              <a:buFontTx/>
              <a:buNone/>
            </a:pPr>
            <a:endParaRPr lang="en-US" altLang="en-US" dirty="0"/>
          </a:p>
          <a:p>
            <a:pPr>
              <a:buFontTx/>
              <a:buNone/>
            </a:pPr>
            <a:r>
              <a:rPr lang="en-US" altLang="en-US" dirty="0"/>
              <a:t>popcorn</a:t>
            </a:r>
          </a:p>
          <a:p>
            <a:pPr>
              <a:buFontTx/>
              <a:buNone/>
            </a:pPr>
            <a:endParaRPr lang="en-US" altLang="en-US" dirty="0"/>
          </a:p>
          <a:p>
            <a:pPr>
              <a:buFontTx/>
              <a:buNone/>
            </a:pPr>
            <a:endParaRPr lang="en-US" altLang="en-US" dirty="0"/>
          </a:p>
          <a:p>
            <a:pPr>
              <a:buFontTx/>
              <a:buNone/>
            </a:pPr>
            <a:endParaRPr lang="en-US" altLang="en-US" dirty="0"/>
          </a:p>
          <a:p>
            <a:pPr>
              <a:buFontTx/>
              <a:buNone/>
            </a:pPr>
            <a:r>
              <a:rPr lang="en-US" altLang="en-US" dirty="0"/>
              <a:t>brown rice</a:t>
            </a:r>
          </a:p>
        </p:txBody>
      </p:sp>
      <p:sp>
        <p:nvSpPr>
          <p:cNvPr id="122884" name="Rectangle 4">
            <a:extLst>
              <a:ext uri="{FF2B5EF4-FFF2-40B4-BE49-F238E27FC236}">
                <a16:creationId xmlns:a16="http://schemas.microsoft.com/office/drawing/2014/main" id="{E59C2704-87D4-42DD-9ECC-BD81A2A08592}"/>
              </a:ext>
            </a:extLst>
          </p:cNvPr>
          <p:cNvSpPr>
            <a:spLocks noGrp="1" noChangeArrowheads="1"/>
          </p:cNvSpPr>
          <p:nvPr>
            <p:ph type="body" sz="half" idx="2"/>
          </p:nvPr>
        </p:nvSpPr>
        <p:spPr>
          <a:xfrm>
            <a:off x="4007722" y="1066799"/>
            <a:ext cx="3657600" cy="4876800"/>
          </a:xfrm>
        </p:spPr>
        <p:txBody>
          <a:bodyPr/>
          <a:lstStyle/>
          <a:p>
            <a:pPr>
              <a:buFontTx/>
              <a:buNone/>
            </a:pPr>
            <a:r>
              <a:rPr lang="en-US" altLang="en-US" dirty="0"/>
              <a:t>… instead of white</a:t>
            </a:r>
          </a:p>
          <a:p>
            <a:pPr>
              <a:buFontTx/>
              <a:buNone/>
            </a:pPr>
            <a:endParaRPr lang="en-US" altLang="en-US" dirty="0"/>
          </a:p>
          <a:p>
            <a:pPr>
              <a:buFontTx/>
              <a:buNone/>
            </a:pPr>
            <a:endParaRPr lang="en-US" altLang="en-US" dirty="0"/>
          </a:p>
          <a:p>
            <a:pPr>
              <a:buFontTx/>
              <a:buNone/>
            </a:pPr>
            <a:r>
              <a:rPr lang="en-US" altLang="en-US" dirty="0"/>
              <a:t>…instead of pretzels</a:t>
            </a:r>
          </a:p>
          <a:p>
            <a:pPr>
              <a:buFontTx/>
              <a:buNone/>
            </a:pPr>
            <a:endParaRPr lang="en-US" altLang="en-US" dirty="0"/>
          </a:p>
          <a:p>
            <a:pPr>
              <a:buFontTx/>
              <a:buNone/>
            </a:pPr>
            <a:endParaRPr lang="en-US" altLang="en-US" dirty="0"/>
          </a:p>
          <a:p>
            <a:pPr>
              <a:buFontTx/>
              <a:buNone/>
            </a:pPr>
            <a:endParaRPr lang="en-US" altLang="en-US" dirty="0"/>
          </a:p>
          <a:p>
            <a:pPr>
              <a:buFontTx/>
              <a:buNone/>
            </a:pPr>
            <a:r>
              <a:rPr lang="en-US" altLang="en-US" dirty="0"/>
              <a:t>… instead of white rice</a:t>
            </a:r>
          </a:p>
        </p:txBody>
      </p:sp>
      <p:pic>
        <p:nvPicPr>
          <p:cNvPr id="122885" name="Picture 5" descr="Photo by Edwin Remsberg">
            <a:extLst>
              <a:ext uri="{FF2B5EF4-FFF2-40B4-BE49-F238E27FC236}">
                <a16:creationId xmlns:a16="http://schemas.microsoft.com/office/drawing/2014/main" id="{45E33D32-EC1E-4475-B0D5-927C1B5FD1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1285" y="1547228"/>
            <a:ext cx="1543050" cy="1114425"/>
          </a:xfrm>
          <a:prstGeom prst="rect">
            <a:avLst/>
          </a:prstGeom>
          <a:noFill/>
          <a:extLst>
            <a:ext uri="{909E8E84-426E-40DD-AFC4-6F175D3DCCD1}">
              <a14:hiddenFill xmlns:a14="http://schemas.microsoft.com/office/drawing/2010/main">
                <a:solidFill>
                  <a:srgbClr val="FFFFFF"/>
                </a:solidFill>
              </a14:hiddenFill>
            </a:ext>
          </a:extLst>
        </p:spPr>
      </p:pic>
      <p:pic>
        <p:nvPicPr>
          <p:cNvPr id="122886" name="Picture 6" descr="Photo by Edwin Remsberg">
            <a:extLst>
              <a:ext uri="{FF2B5EF4-FFF2-40B4-BE49-F238E27FC236}">
                <a16:creationId xmlns:a16="http://schemas.microsoft.com/office/drawing/2014/main" id="{BF1701D5-7D83-40BF-BEA9-004A9D575D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7158" y="1572239"/>
            <a:ext cx="1533525" cy="1000125"/>
          </a:xfrm>
          <a:prstGeom prst="rect">
            <a:avLst/>
          </a:prstGeom>
          <a:noFill/>
          <a:extLst>
            <a:ext uri="{909E8E84-426E-40DD-AFC4-6F175D3DCCD1}">
              <a14:hiddenFill xmlns:a14="http://schemas.microsoft.com/office/drawing/2010/main">
                <a:solidFill>
                  <a:srgbClr val="FFFFFF"/>
                </a:solidFill>
              </a14:hiddenFill>
            </a:ext>
          </a:extLst>
        </p:spPr>
      </p:pic>
      <p:pic>
        <p:nvPicPr>
          <p:cNvPr id="122887" name="Picture 7" descr="popcorn">
            <a:extLst>
              <a:ext uri="{FF2B5EF4-FFF2-40B4-BE49-F238E27FC236}">
                <a16:creationId xmlns:a16="http://schemas.microsoft.com/office/drawing/2014/main" id="{F65FF4BF-A452-4796-BD9D-32E80D3E61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404" y="3134518"/>
            <a:ext cx="1752600" cy="1446213"/>
          </a:xfrm>
          <a:prstGeom prst="rect">
            <a:avLst/>
          </a:prstGeom>
          <a:noFill/>
          <a:extLst>
            <a:ext uri="{909E8E84-426E-40DD-AFC4-6F175D3DCCD1}">
              <a14:hiddenFill xmlns:a14="http://schemas.microsoft.com/office/drawing/2010/main">
                <a:solidFill>
                  <a:srgbClr val="FFFFFF"/>
                </a:solidFill>
              </a14:hiddenFill>
            </a:ext>
          </a:extLst>
        </p:spPr>
      </p:pic>
      <p:pic>
        <p:nvPicPr>
          <p:cNvPr id="122888" name="Picture 8">
            <a:extLst>
              <a:ext uri="{FF2B5EF4-FFF2-40B4-BE49-F238E27FC236}">
                <a16:creationId xmlns:a16="http://schemas.microsoft.com/office/drawing/2014/main" id="{E7555EFA-229E-4EBF-AAB7-A38C6021F2C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67354" y="3134518"/>
            <a:ext cx="1581150" cy="1185863"/>
          </a:xfrm>
          <a:prstGeom prst="rect">
            <a:avLst/>
          </a:prstGeom>
          <a:noFill/>
          <a:extLst>
            <a:ext uri="{909E8E84-426E-40DD-AFC4-6F175D3DCCD1}">
              <a14:hiddenFill xmlns:a14="http://schemas.microsoft.com/office/drawing/2010/main">
                <a:solidFill>
                  <a:srgbClr val="FFFFFF"/>
                </a:solidFill>
              </a14:hiddenFill>
            </a:ext>
          </a:extLst>
        </p:spPr>
      </p:pic>
      <p:pic>
        <p:nvPicPr>
          <p:cNvPr id="122889" name="Picture 9">
            <a:extLst>
              <a:ext uri="{FF2B5EF4-FFF2-40B4-BE49-F238E27FC236}">
                <a16:creationId xmlns:a16="http://schemas.microsoft.com/office/drawing/2014/main" id="{F9C25436-3A9B-46A2-B69A-7429CF45E7E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6210" y="5233652"/>
            <a:ext cx="1508125" cy="1206500"/>
          </a:xfrm>
          <a:prstGeom prst="rect">
            <a:avLst/>
          </a:prstGeom>
          <a:noFill/>
          <a:extLst>
            <a:ext uri="{909E8E84-426E-40DD-AFC4-6F175D3DCCD1}">
              <a14:hiddenFill xmlns:a14="http://schemas.microsoft.com/office/drawing/2010/main">
                <a:solidFill>
                  <a:srgbClr val="FFFFFF"/>
                </a:solidFill>
              </a14:hiddenFill>
            </a:ext>
          </a:extLst>
        </p:spPr>
      </p:pic>
      <p:pic>
        <p:nvPicPr>
          <p:cNvPr id="122890" name="Picture 10">
            <a:extLst>
              <a:ext uri="{FF2B5EF4-FFF2-40B4-BE49-F238E27FC236}">
                <a16:creationId xmlns:a16="http://schemas.microsoft.com/office/drawing/2014/main" id="{5EBCC75B-CA82-428F-AA1C-3B570AE6ADC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66994" y="5283736"/>
            <a:ext cx="1590675" cy="1195388"/>
          </a:xfrm>
          <a:prstGeom prst="rect">
            <a:avLst/>
          </a:prstGeom>
          <a:noFill/>
          <a:extLst>
            <a:ext uri="{909E8E84-426E-40DD-AFC4-6F175D3DCCD1}">
              <a14:hiddenFill xmlns:a14="http://schemas.microsoft.com/office/drawing/2010/main">
                <a:solidFill>
                  <a:srgbClr val="FFFFFF"/>
                </a:solidFill>
              </a14:hiddenFill>
            </a:ext>
          </a:extLst>
        </p:spPr>
      </p:pic>
      <p:sp>
        <p:nvSpPr>
          <p:cNvPr id="122891" name="Rectangle 11">
            <a:extLst>
              <a:ext uri="{FF2B5EF4-FFF2-40B4-BE49-F238E27FC236}">
                <a16:creationId xmlns:a16="http://schemas.microsoft.com/office/drawing/2014/main" id="{367D4421-FC77-4216-8063-119E33A1D372}"/>
              </a:ext>
            </a:extLst>
          </p:cNvPr>
          <p:cNvSpPr>
            <a:spLocks noChangeArrowheads="1"/>
          </p:cNvSpPr>
          <p:nvPr/>
        </p:nvSpPr>
        <p:spPr bwMode="auto">
          <a:xfrm>
            <a:off x="7501124" y="1066799"/>
            <a:ext cx="4170447"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3600" dirty="0">
                <a:cs typeface="Arial" panose="020B0604020202020204" pitchFamily="34" charset="0"/>
              </a:rPr>
              <a:t>whole wheat bread sticks, whole grain breakfast cereal,</a:t>
            </a:r>
          </a:p>
          <a:p>
            <a:r>
              <a:rPr lang="en-US" altLang="en-US" sz="3600" dirty="0">
                <a:cs typeface="Arial" panose="020B0604020202020204" pitchFamily="34" charset="0"/>
              </a:rPr>
              <a:t>unsalted nuts &amp; seeds with dried fruit, whole wheat crackers make good desk drawer supplies</a:t>
            </a:r>
          </a:p>
        </p:txBody>
      </p:sp>
      <p:sp>
        <p:nvSpPr>
          <p:cNvPr id="2" name="Rectangle 1">
            <a:extLst>
              <a:ext uri="{FF2B5EF4-FFF2-40B4-BE49-F238E27FC236}">
                <a16:creationId xmlns:a16="http://schemas.microsoft.com/office/drawing/2014/main" id="{FC6487DB-2C6B-430F-96D5-10AB56BB5146}"/>
              </a:ext>
            </a:extLst>
          </p:cNvPr>
          <p:cNvSpPr/>
          <p:nvPr/>
        </p:nvSpPr>
        <p:spPr>
          <a:xfrm>
            <a:off x="520429" y="682079"/>
            <a:ext cx="1308371" cy="769441"/>
          </a:xfrm>
          <a:prstGeom prst="rect">
            <a:avLst/>
          </a:prstGeom>
        </p:spPr>
        <p:txBody>
          <a:bodyPr wrap="none">
            <a:spAutoFit/>
          </a:bodyPr>
          <a:lstStyle/>
          <a:p>
            <a:r>
              <a:rPr lang="en-US" sz="4400" dirty="0">
                <a:solidFill>
                  <a:srgbClr val="002060"/>
                </a:solidFill>
                <a:latin typeface="Arial Black" panose="020B0A04020102020204" pitchFamily="34" charset="0"/>
              </a:rPr>
              <a:t># 1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a:extLst>
              <a:ext uri="{FF2B5EF4-FFF2-40B4-BE49-F238E27FC236}">
                <a16:creationId xmlns:a16="http://schemas.microsoft.com/office/drawing/2014/main" id="{FA1B0217-9FEF-4D24-A66E-D7A4649C9959}"/>
              </a:ext>
            </a:extLst>
          </p:cNvPr>
          <p:cNvSpPr>
            <a:spLocks noGrp="1" noChangeArrowheads="1"/>
          </p:cNvSpPr>
          <p:nvPr>
            <p:ph type="title"/>
          </p:nvPr>
        </p:nvSpPr>
        <p:spPr>
          <a:xfrm>
            <a:off x="3352800" y="274638"/>
            <a:ext cx="6153149" cy="792162"/>
          </a:xfrm>
        </p:spPr>
        <p:txBody>
          <a:bodyPr>
            <a:normAutofit/>
          </a:bodyPr>
          <a:lstStyle/>
          <a:p>
            <a:r>
              <a:rPr lang="en-US" altLang="en-US" b="1" dirty="0">
                <a:solidFill>
                  <a:srgbClr val="C00000"/>
                </a:solidFill>
              </a:rPr>
              <a:t>5-a-Day the Color Way</a:t>
            </a:r>
          </a:p>
        </p:txBody>
      </p:sp>
      <p:pic>
        <p:nvPicPr>
          <p:cNvPr id="126979" name="Picture 3">
            <a:extLst>
              <a:ext uri="{FF2B5EF4-FFF2-40B4-BE49-F238E27FC236}">
                <a16:creationId xmlns:a16="http://schemas.microsoft.com/office/drawing/2014/main" id="{F4E10026-B363-49B5-A764-07F4F19A05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5579" y="1378605"/>
            <a:ext cx="6153149" cy="4614862"/>
          </a:xfrm>
          <a:prstGeom prst="rect">
            <a:avLst/>
          </a:prstGeom>
          <a:noFill/>
          <a:extLst>
            <a:ext uri="{909E8E84-426E-40DD-AFC4-6F175D3DCCD1}">
              <a14:hiddenFill xmlns:a14="http://schemas.microsoft.com/office/drawing/2010/main">
                <a:solidFill>
                  <a:srgbClr val="FFFFFF"/>
                </a:solidFill>
              </a14:hiddenFill>
            </a:ext>
          </a:extLst>
        </p:spPr>
      </p:pic>
      <p:pic>
        <p:nvPicPr>
          <p:cNvPr id="126980" name="Picture 4">
            <a:extLst>
              <a:ext uri="{FF2B5EF4-FFF2-40B4-BE49-F238E27FC236}">
                <a16:creationId xmlns:a16="http://schemas.microsoft.com/office/drawing/2014/main" id="{1DB0D91E-A290-4598-B659-5C37D3536D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220" y="1378605"/>
            <a:ext cx="5133975" cy="488632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7AEAEF2D-CE4D-4A8C-B69B-39171864D929}"/>
              </a:ext>
            </a:extLst>
          </p:cNvPr>
          <p:cNvSpPr/>
          <p:nvPr/>
        </p:nvSpPr>
        <p:spPr>
          <a:xfrm>
            <a:off x="663207" y="453261"/>
            <a:ext cx="1308371" cy="769441"/>
          </a:xfrm>
          <a:prstGeom prst="rect">
            <a:avLst/>
          </a:prstGeom>
        </p:spPr>
        <p:txBody>
          <a:bodyPr wrap="none">
            <a:spAutoFit/>
          </a:bodyPr>
          <a:lstStyle/>
          <a:p>
            <a:r>
              <a:rPr lang="en-US" sz="4400" dirty="0">
                <a:solidFill>
                  <a:srgbClr val="C00000"/>
                </a:solidFill>
                <a:latin typeface="Arial Black" panose="020B0A04020102020204" pitchFamily="34" charset="0"/>
              </a:rPr>
              <a:t># 2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F309D7C-D154-4D61-A4D6-3EC5AA18BCD6}"/>
              </a:ext>
            </a:extLst>
          </p:cNvPr>
          <p:cNvPicPr/>
          <p:nvPr/>
        </p:nvPicPr>
        <p:blipFill rotWithShape="1">
          <a:blip r:embed="rId2">
            <a:extLst>
              <a:ext uri="{28A0092B-C50C-407E-A947-70E740481C1C}">
                <a14:useLocalDpi xmlns:a14="http://schemas.microsoft.com/office/drawing/2010/main" val="0"/>
              </a:ext>
            </a:extLst>
          </a:blip>
          <a:srcRect l="50292" t="9770" r="2960" b="58507"/>
          <a:stretch/>
        </p:blipFill>
        <p:spPr bwMode="auto">
          <a:xfrm>
            <a:off x="1451078" y="711200"/>
            <a:ext cx="8991600" cy="5435600"/>
          </a:xfrm>
          <a:prstGeom prst="rect">
            <a:avLst/>
          </a:prstGeom>
          <a:noFill/>
          <a:ln>
            <a:noFill/>
          </a:ln>
        </p:spPr>
      </p:pic>
      <p:sp>
        <p:nvSpPr>
          <p:cNvPr id="3" name="Rectangle 2">
            <a:extLst>
              <a:ext uri="{FF2B5EF4-FFF2-40B4-BE49-F238E27FC236}">
                <a16:creationId xmlns:a16="http://schemas.microsoft.com/office/drawing/2014/main" id="{63DC4A0E-40E8-4688-B4D2-FF67C60D4AD6}"/>
              </a:ext>
            </a:extLst>
          </p:cNvPr>
          <p:cNvSpPr/>
          <p:nvPr/>
        </p:nvSpPr>
        <p:spPr>
          <a:xfrm>
            <a:off x="599872" y="526534"/>
            <a:ext cx="1207382" cy="707886"/>
          </a:xfrm>
          <a:prstGeom prst="rect">
            <a:avLst/>
          </a:prstGeom>
        </p:spPr>
        <p:txBody>
          <a:bodyPr wrap="none">
            <a:spAutoFit/>
          </a:bodyPr>
          <a:lstStyle/>
          <a:p>
            <a:r>
              <a:rPr lang="en-US" sz="4000" dirty="0">
                <a:solidFill>
                  <a:srgbClr val="C00000"/>
                </a:solidFill>
                <a:latin typeface="Arial Black" panose="020B0A04020102020204" pitchFamily="34" charset="0"/>
              </a:rPr>
              <a:t># 2 </a:t>
            </a:r>
          </a:p>
        </p:txBody>
      </p:sp>
    </p:spTree>
    <p:extLst>
      <p:ext uri="{BB962C8B-B14F-4D97-AF65-F5344CB8AC3E}">
        <p14:creationId xmlns:p14="http://schemas.microsoft.com/office/powerpoint/2010/main" val="20879379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B2AE109-E926-4B3D-83F0-7215125F6920}"/>
              </a:ext>
            </a:extLst>
          </p:cNvPr>
          <p:cNvPicPr/>
          <p:nvPr/>
        </p:nvPicPr>
        <p:blipFill rotWithShape="1">
          <a:blip r:embed="rId2">
            <a:extLst>
              <a:ext uri="{28A0092B-C50C-407E-A947-70E740481C1C}">
                <a14:useLocalDpi xmlns:a14="http://schemas.microsoft.com/office/drawing/2010/main" val="0"/>
              </a:ext>
            </a:extLst>
          </a:blip>
          <a:srcRect l="52483" t="71316" r="3106" b="3229"/>
          <a:stretch/>
        </p:blipFill>
        <p:spPr bwMode="auto">
          <a:xfrm>
            <a:off x="1740309" y="609600"/>
            <a:ext cx="9063908" cy="5435600"/>
          </a:xfrm>
          <a:prstGeom prst="rect">
            <a:avLst/>
          </a:prstGeom>
          <a:noFill/>
          <a:ln>
            <a:noFill/>
          </a:ln>
        </p:spPr>
      </p:pic>
      <p:sp>
        <p:nvSpPr>
          <p:cNvPr id="3" name="Rectangle 2">
            <a:extLst>
              <a:ext uri="{FF2B5EF4-FFF2-40B4-BE49-F238E27FC236}">
                <a16:creationId xmlns:a16="http://schemas.microsoft.com/office/drawing/2014/main" id="{13A59348-7FF9-43D0-85A6-3D7341165015}"/>
              </a:ext>
            </a:extLst>
          </p:cNvPr>
          <p:cNvSpPr/>
          <p:nvPr/>
        </p:nvSpPr>
        <p:spPr>
          <a:xfrm>
            <a:off x="532927" y="609600"/>
            <a:ext cx="1207382" cy="707886"/>
          </a:xfrm>
          <a:prstGeom prst="rect">
            <a:avLst/>
          </a:prstGeom>
        </p:spPr>
        <p:txBody>
          <a:bodyPr wrap="none">
            <a:spAutoFit/>
          </a:bodyPr>
          <a:lstStyle/>
          <a:p>
            <a:r>
              <a:rPr lang="en-US" sz="4000" dirty="0">
                <a:solidFill>
                  <a:srgbClr val="C00000"/>
                </a:solidFill>
                <a:latin typeface="Arial Black" panose="020B0A04020102020204" pitchFamily="34" charset="0"/>
              </a:rPr>
              <a:t># 2 </a:t>
            </a:r>
          </a:p>
        </p:txBody>
      </p:sp>
    </p:spTree>
    <p:extLst>
      <p:ext uri="{BB962C8B-B14F-4D97-AF65-F5344CB8AC3E}">
        <p14:creationId xmlns:p14="http://schemas.microsoft.com/office/powerpoint/2010/main" val="25368127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EF4405A-F55F-41C1-AC8E-58613918BA7E}"/>
              </a:ext>
            </a:extLst>
          </p:cNvPr>
          <p:cNvPicPr/>
          <p:nvPr/>
        </p:nvPicPr>
        <p:blipFill rotWithShape="1">
          <a:blip r:embed="rId2">
            <a:extLst>
              <a:ext uri="{28A0092B-C50C-407E-A947-70E740481C1C}">
                <a14:useLocalDpi xmlns:a14="http://schemas.microsoft.com/office/drawing/2010/main" val="0"/>
              </a:ext>
            </a:extLst>
          </a:blip>
          <a:srcRect l="51168" t="40544" r="2814" b="27544"/>
          <a:stretch/>
        </p:blipFill>
        <p:spPr bwMode="auto">
          <a:xfrm>
            <a:off x="1673123" y="648618"/>
            <a:ext cx="9359900" cy="5854700"/>
          </a:xfrm>
          <a:prstGeom prst="rect">
            <a:avLst/>
          </a:prstGeom>
          <a:noFill/>
          <a:ln>
            <a:noFill/>
          </a:ln>
        </p:spPr>
      </p:pic>
      <p:sp>
        <p:nvSpPr>
          <p:cNvPr id="3" name="Rectangle 2">
            <a:extLst>
              <a:ext uri="{FF2B5EF4-FFF2-40B4-BE49-F238E27FC236}">
                <a16:creationId xmlns:a16="http://schemas.microsoft.com/office/drawing/2014/main" id="{9D89D04B-88FC-4B84-B6B2-E36EE75E822B}"/>
              </a:ext>
            </a:extLst>
          </p:cNvPr>
          <p:cNvSpPr/>
          <p:nvPr/>
        </p:nvSpPr>
        <p:spPr>
          <a:xfrm>
            <a:off x="383459" y="648618"/>
            <a:ext cx="1289664" cy="707886"/>
          </a:xfrm>
          <a:prstGeom prst="rect">
            <a:avLst/>
          </a:prstGeom>
        </p:spPr>
        <p:txBody>
          <a:bodyPr wrap="square">
            <a:spAutoFit/>
          </a:bodyPr>
          <a:lstStyle/>
          <a:p>
            <a:r>
              <a:rPr lang="en-US" sz="4000" dirty="0">
                <a:solidFill>
                  <a:srgbClr val="C00000"/>
                </a:solidFill>
                <a:latin typeface="Arial Black" panose="020B0A04020102020204" pitchFamily="34" charset="0"/>
              </a:rPr>
              <a:t># 2 </a:t>
            </a:r>
          </a:p>
        </p:txBody>
      </p:sp>
    </p:spTree>
    <p:extLst>
      <p:ext uri="{BB962C8B-B14F-4D97-AF65-F5344CB8AC3E}">
        <p14:creationId xmlns:p14="http://schemas.microsoft.com/office/powerpoint/2010/main" val="11457349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TotalTime>
  <Words>1894</Words>
  <Application>Microsoft Office PowerPoint</Application>
  <PresentationFormat>Widescreen</PresentationFormat>
  <Paragraphs>269</Paragraphs>
  <Slides>46</Slides>
  <Notes>0</Notes>
  <HiddenSlides>1</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46</vt:i4>
      </vt:variant>
    </vt:vector>
  </HeadingPairs>
  <TitlesOfParts>
    <vt:vector size="60" baseType="lpstr">
      <vt:lpstr>MS Mincho</vt:lpstr>
      <vt:lpstr>Arial</vt:lpstr>
      <vt:lpstr>Arial Black</vt:lpstr>
      <vt:lpstr>Arial Narrow</vt:lpstr>
      <vt:lpstr>Arial Unicode MS</vt:lpstr>
      <vt:lpstr>Calibri</vt:lpstr>
      <vt:lpstr>Calibri Light</vt:lpstr>
      <vt:lpstr>Cambria</vt:lpstr>
      <vt:lpstr>Comic Sans MS</vt:lpstr>
      <vt:lpstr>myriad-pro</vt:lpstr>
      <vt:lpstr>Times New Roman</vt:lpstr>
      <vt:lpstr>Wingdings</vt:lpstr>
      <vt:lpstr>Wingdings 2</vt:lpstr>
      <vt:lpstr>Office Theme</vt:lpstr>
      <vt:lpstr>PowerPoint Presentation</vt:lpstr>
      <vt:lpstr>5 Targets for Good Nutritional Choices … a compilation of recommendations from various health agencies </vt:lpstr>
      <vt:lpstr>PowerPoint Presentation</vt:lpstr>
      <vt:lpstr>PowerPoint Presentation</vt:lpstr>
      <vt:lpstr>have half your grains whole</vt:lpstr>
      <vt:lpstr>5-a-Day the Color Way</vt:lpstr>
      <vt:lpstr>PowerPoint Presentation</vt:lpstr>
      <vt:lpstr>PowerPoint Presentation</vt:lpstr>
      <vt:lpstr>PowerPoint Presentation</vt:lpstr>
      <vt:lpstr>PowerPoint Presentation</vt:lpstr>
      <vt:lpstr>PowerPoint Presentation</vt:lpstr>
      <vt:lpstr>This campaign promotes: </vt:lpstr>
      <vt:lpstr>But, what you’re all thinking is …</vt:lpstr>
      <vt:lpstr>What about handling? Washing? Rinsing?</vt:lpstr>
      <vt:lpstr>NOT VALID</vt:lpstr>
      <vt:lpstr>… eat beans daily …</vt:lpstr>
      <vt:lpstr>Everyone - have bountiful bowls of beans</vt:lpstr>
      <vt:lpstr>Total &amp; Soluble Fiber in Foods – 5 – 10 grams recommended</vt:lpstr>
      <vt:lpstr>Have foods containing long-chain omega-3 fatty acids 2-3 times a week</vt:lpstr>
      <vt:lpstr>PowerPoint Presentation</vt:lpstr>
      <vt:lpstr>From plants … you can kind of forage for …</vt:lpstr>
      <vt:lpstr>Fish</vt:lpstr>
      <vt:lpstr>PowerPoint Presentation</vt:lpstr>
      <vt:lpstr>Omega-3 fats  </vt:lpstr>
      <vt:lpstr>PowerPoint Presentation</vt:lpstr>
      <vt:lpstr>Enjoy MONOUNSATURATED  fats such as olive oil, canola oil, avocado &amp; nuts (cashews, almonds, peanuts) </vt:lpstr>
      <vt:lpstr>PowerPoint Presentation</vt:lpstr>
      <vt:lpstr>less Omega-6 PUF &amp; more MUF</vt:lpstr>
      <vt:lpstr>PowerPoint Presentation</vt:lpstr>
      <vt:lpstr>Healthy Hydration </vt:lpstr>
      <vt:lpstr>Healthy Hydration</vt:lpstr>
      <vt:lpstr>Beverages</vt:lpstr>
      <vt:lpstr>Fruit beverages</vt:lpstr>
      <vt:lpstr>PowerPoint Presentation</vt:lpstr>
      <vt:lpstr>Take convenience food &amp; make it better</vt:lpstr>
      <vt:lpstr>What if you drop it to?  </vt:lpstr>
      <vt:lpstr>What if you drop it to? </vt:lpstr>
      <vt:lpstr>                                                                              Protein food + veg-1 + veg-2 + starchy food  = good meal cooked chicken + broccoli + mushrooms + rice = stir fry beef strips  +  peppers +  onions + noodles  =  skillet dish stew beef + carrots + celery + (above) + potatoes = stew beans &amp; cheese + lettuce + tomatoes + tortilla     = fajita eggs &amp; milk + chopped spinach + toast  = Eggs Florentine gr meat + tomato sauce + salad + spaghetti = pasta &amp; sauce frozen shrimp + okra + tomatoes + limas &amp; corn = gumbo </vt:lpstr>
      <vt:lpstr>Delicious gumbo!</vt:lpstr>
      <vt:lpstr>Easy Prep for Healthy Meals</vt:lpstr>
      <vt:lpstr>It’s not easy to eat less</vt:lpstr>
      <vt:lpstr>PowerPoint Presentation</vt:lpstr>
      <vt:lpstr>High Oxalate Food Sources &gt; 15 mg oxalate per 100 gm serving; * &gt; 70 mg</vt:lpstr>
      <vt:lpstr>The DASH Diet https://www.ncbi.nlm.nih.gov/books/NBK482514/</vt:lpstr>
      <vt:lpstr>… my favorite cookbooks …</vt:lpstr>
      <vt:lpstr>1730 Poor Farmers’ Almanac:  “Eat chiefly from the garden, the Orchard, and the Henhouse.”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Spring 2021 Health and Wellness Workshop Mar 18, 2021 12:15 PM Eastern Time   Join Zoom Meeting https://columbiauniversity.zoom.us/j/93639073281?pwd=dXI4ekVENkFMTDM2akhheFdGVVNmdz09 Meeting ID: 936 3907 3281 Passcode: 429988  Amy Devine, PhD Coordinator, Department of Economics, Columbia University</dc:title>
  <dc:creator>Maudene Nelson</dc:creator>
  <cp:lastModifiedBy>Amy E Devine</cp:lastModifiedBy>
  <cp:revision>8</cp:revision>
  <dcterms:created xsi:type="dcterms:W3CDTF">2021-03-18T12:37:03Z</dcterms:created>
  <dcterms:modified xsi:type="dcterms:W3CDTF">2022-06-22T16:14:34Z</dcterms:modified>
</cp:coreProperties>
</file>