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70" r:id="rId3"/>
    <p:sldId id="267" r:id="rId4"/>
    <p:sldId id="268" r:id="rId5"/>
    <p:sldId id="279" r:id="rId6"/>
    <p:sldId id="257" r:id="rId7"/>
    <p:sldId id="258" r:id="rId8"/>
    <p:sldId id="262" r:id="rId9"/>
    <p:sldId id="278" r:id="rId10"/>
    <p:sldId id="263" r:id="rId11"/>
    <p:sldId id="266" r:id="rId12"/>
    <p:sldId id="264" r:id="rId13"/>
    <p:sldId id="271" r:id="rId14"/>
    <p:sldId id="273" r:id="rId15"/>
    <p:sldId id="275" r:id="rId16"/>
    <p:sldId id="276" r:id="rId17"/>
    <p:sldId id="277" r:id="rId18"/>
    <p:sldId id="265" r:id="rId19"/>
    <p:sldId id="26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ce K Neveu" initials="GKN" lastIdx="0" clrIdx="0">
    <p:extLst>
      <p:ext uri="{19B8F6BF-5375-455C-9EA6-DF929625EA0E}">
        <p15:presenceInfo xmlns:p15="http://schemas.microsoft.com/office/powerpoint/2012/main" userId="S-1-5-21-1423485556-2532401405-1673821462-2997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51" autoAdjust="0"/>
    <p:restoredTop sz="94660"/>
  </p:normalViewPr>
  <p:slideViewPr>
    <p:cSldViewPr snapToGrid="0">
      <p:cViewPr varScale="1">
        <p:scale>
          <a:sx n="92" d="100"/>
          <a:sy n="92" d="100"/>
        </p:scale>
        <p:origin x="1008"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39A61A-B37D-4F54-A627-08E5B615B33B}"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2410C-BCA4-4360-9890-97D7FDB4F3E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796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9A61A-B37D-4F54-A627-08E5B615B33B}"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334053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9A61A-B37D-4F54-A627-08E5B615B33B}"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334828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39A61A-B37D-4F54-A627-08E5B615B33B}"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380301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39A61A-B37D-4F54-A627-08E5B615B33B}"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2410C-BCA4-4360-9890-97D7FDB4F3E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7698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39A61A-B37D-4F54-A627-08E5B615B33B}"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405751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39A61A-B37D-4F54-A627-08E5B615B33B}"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4105170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39A61A-B37D-4F54-A627-08E5B615B33B}"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331214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B39A61A-B37D-4F54-A627-08E5B615B33B}" type="datetimeFigureOut">
              <a:rPr lang="en-US" smtClean="0"/>
              <a:t>11/4/2024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249748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B39A61A-B37D-4F54-A627-08E5B615B33B}" type="datetimeFigureOut">
              <a:rPr lang="en-US" smtClean="0"/>
              <a:t>11/4/2024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62410C-BCA4-4360-9890-97D7FDB4F3E4}" type="slidenum">
              <a:rPr lang="en-US" smtClean="0"/>
              <a:t>‹#›</a:t>
            </a:fld>
            <a:endParaRPr lang="en-US"/>
          </a:p>
        </p:txBody>
      </p:sp>
    </p:spTree>
    <p:extLst>
      <p:ext uri="{BB962C8B-B14F-4D97-AF65-F5344CB8AC3E}">
        <p14:creationId xmlns:p14="http://schemas.microsoft.com/office/powerpoint/2010/main" val="362386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B39A61A-B37D-4F54-A627-08E5B615B33B}"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2410C-BCA4-4360-9890-97D7FDB4F3E4}" type="slidenum">
              <a:rPr lang="en-US" smtClean="0"/>
              <a:t>‹#›</a:t>
            </a:fld>
            <a:endParaRPr lang="en-US"/>
          </a:p>
        </p:txBody>
      </p:sp>
    </p:spTree>
    <p:extLst>
      <p:ext uri="{BB962C8B-B14F-4D97-AF65-F5344CB8AC3E}">
        <p14:creationId xmlns:p14="http://schemas.microsoft.com/office/powerpoint/2010/main" val="187220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39A61A-B37D-4F54-A627-08E5B615B33B}" type="datetimeFigureOut">
              <a:rPr lang="en-US" smtClean="0"/>
              <a:t>11/4/2024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962410C-BCA4-4360-9890-97D7FDB4F3E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71953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quitablegrowth.org/engage/funding-opportunities/" TargetMode="External"/><Relationship Id="rId2" Type="http://schemas.openxmlformats.org/officeDocument/2006/relationships/hyperlink" Target="https://www.theigc.org/funding/call-for-proposals" TargetMode="External"/><Relationship Id="rId1" Type="http://schemas.openxmlformats.org/officeDocument/2006/relationships/slideLayout" Target="../slideLayouts/slideLayout2.xml"/><Relationship Id="rId6" Type="http://schemas.openxmlformats.org/officeDocument/2006/relationships/hyperlink" Target="https://weissfund.uchicago.edu/applying-for-funding/" TargetMode="External"/><Relationship Id="rId5" Type="http://schemas.openxmlformats.org/officeDocument/2006/relationships/hyperlink" Target="https://www.povertyactionlab.org/initiatives" TargetMode="External"/><Relationship Id="rId4" Type="http://schemas.openxmlformats.org/officeDocument/2006/relationships/hyperlink" Target="https://www.russellsage.org/research/dissertation-research-grants-progra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CFAE-7E75-46B9-8C10-120F50C58192}"/>
              </a:ext>
            </a:extLst>
          </p:cNvPr>
          <p:cNvSpPr>
            <a:spLocks noGrp="1"/>
          </p:cNvSpPr>
          <p:nvPr>
            <p:ph type="ctrTitle"/>
          </p:nvPr>
        </p:nvSpPr>
        <p:spPr/>
        <p:txBody>
          <a:bodyPr>
            <a:normAutofit/>
          </a:bodyPr>
          <a:lstStyle/>
          <a:p>
            <a:pPr algn="ctr"/>
            <a:r>
              <a:rPr lang="en-US" sz="6600" dirty="0"/>
              <a:t>Proposal Preparation </a:t>
            </a:r>
            <a:br>
              <a:rPr lang="en-US" sz="6600" dirty="0"/>
            </a:br>
            <a:r>
              <a:rPr lang="en-US" sz="6600" dirty="0"/>
              <a:t>and </a:t>
            </a:r>
            <a:br>
              <a:rPr lang="en-US" sz="6600" dirty="0"/>
            </a:br>
            <a:r>
              <a:rPr lang="en-US" sz="6600" dirty="0"/>
              <a:t>Grant Submission</a:t>
            </a:r>
          </a:p>
        </p:txBody>
      </p:sp>
      <p:sp>
        <p:nvSpPr>
          <p:cNvPr id="3" name="Subtitle 2">
            <a:extLst>
              <a:ext uri="{FF2B5EF4-FFF2-40B4-BE49-F238E27FC236}">
                <a16:creationId xmlns:a16="http://schemas.microsoft.com/office/drawing/2014/main" id="{BDE971A6-2807-4956-9D46-29A6103335A1}"/>
              </a:ext>
            </a:extLst>
          </p:cNvPr>
          <p:cNvSpPr>
            <a:spLocks noGrp="1"/>
          </p:cNvSpPr>
          <p:nvPr>
            <p:ph type="subTitle" idx="1"/>
          </p:nvPr>
        </p:nvSpPr>
        <p:spPr/>
        <p:txBody>
          <a:bodyPr>
            <a:normAutofit fontScale="85000" lnSpcReduction="20000"/>
          </a:bodyPr>
          <a:lstStyle/>
          <a:p>
            <a:pPr algn="ctr"/>
            <a:r>
              <a:rPr lang="en-US" dirty="0"/>
              <a:t>Grace Neveu</a:t>
            </a:r>
          </a:p>
          <a:p>
            <a:pPr algn="ctr"/>
            <a:r>
              <a:rPr lang="en-US" dirty="0"/>
              <a:t>Assistant Director – Pre-award, ISERP</a:t>
            </a:r>
          </a:p>
          <a:p>
            <a:pPr algn="ctr"/>
            <a:r>
              <a:rPr lang="en-US" dirty="0"/>
              <a:t>gkn2106@Columbia.edu</a:t>
            </a:r>
          </a:p>
        </p:txBody>
      </p:sp>
    </p:spTree>
    <p:extLst>
      <p:ext uri="{BB962C8B-B14F-4D97-AF65-F5344CB8AC3E}">
        <p14:creationId xmlns:p14="http://schemas.microsoft.com/office/powerpoint/2010/main" val="2304062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6CC16-A42D-48C5-81A1-DD4BB114C6B0}"/>
              </a:ext>
            </a:extLst>
          </p:cNvPr>
          <p:cNvSpPr>
            <a:spLocks noGrp="1"/>
          </p:cNvSpPr>
          <p:nvPr>
            <p:ph type="title"/>
          </p:nvPr>
        </p:nvSpPr>
        <p:spPr/>
        <p:txBody>
          <a:bodyPr/>
          <a:lstStyle/>
          <a:p>
            <a:r>
              <a:rPr lang="en-US" dirty="0"/>
              <a:t>Developing a Budget</a:t>
            </a:r>
          </a:p>
        </p:txBody>
      </p:sp>
      <p:sp>
        <p:nvSpPr>
          <p:cNvPr id="3" name="Content Placeholder 2">
            <a:extLst>
              <a:ext uri="{FF2B5EF4-FFF2-40B4-BE49-F238E27FC236}">
                <a16:creationId xmlns:a16="http://schemas.microsoft.com/office/drawing/2014/main" id="{7F6CCB90-30A4-4808-986C-DDF895001CCE}"/>
              </a:ext>
            </a:extLst>
          </p:cNvPr>
          <p:cNvSpPr>
            <a:spLocks noGrp="1"/>
          </p:cNvSpPr>
          <p:nvPr>
            <p:ph idx="1"/>
          </p:nvPr>
        </p:nvSpPr>
        <p:spPr/>
        <p:txBody>
          <a:bodyPr/>
          <a:lstStyle/>
          <a:p>
            <a:pPr>
              <a:buFont typeface="Wingdings" panose="05000000000000000000" pitchFamily="2" charset="2"/>
              <a:buChar char="§"/>
            </a:pPr>
            <a:r>
              <a:rPr lang="en-US" sz="2400" dirty="0"/>
              <a:t> </a:t>
            </a:r>
            <a:r>
              <a:rPr lang="en-US" sz="2800" dirty="0"/>
              <a:t>Allowability</a:t>
            </a:r>
          </a:p>
          <a:p>
            <a:pPr lvl="1">
              <a:buFont typeface="Arial" panose="020B0604020202020204" pitchFamily="34" charset="0"/>
              <a:buChar char="•"/>
            </a:pPr>
            <a:r>
              <a:rPr lang="en-US" sz="2400" dirty="0"/>
              <a:t>Does the funder have restrictions on the type of costs that can be included in the budget?</a:t>
            </a:r>
          </a:p>
          <a:p>
            <a:pPr lvl="2">
              <a:buFont typeface="Arial" panose="020B0604020202020204" pitchFamily="34" charset="0"/>
              <a:buChar char="•"/>
            </a:pPr>
            <a:r>
              <a:rPr lang="en-US" sz="1800" dirty="0"/>
              <a:t>Note: Most do not allow general living costs (e.g. rent, groceries) </a:t>
            </a:r>
            <a:r>
              <a:rPr lang="en-US" sz="1800" i="1" dirty="0"/>
              <a:t>but</a:t>
            </a:r>
            <a:r>
              <a:rPr lang="en-US" sz="1800" dirty="0"/>
              <a:t> will allow costs for travel, including hotel fees, transportation and subsistence, when conducting field research.</a:t>
            </a:r>
          </a:p>
          <a:p>
            <a:pPr lvl="1">
              <a:buFont typeface="Arial" panose="020B0604020202020204" pitchFamily="34" charset="0"/>
              <a:buChar char="•"/>
            </a:pPr>
            <a:r>
              <a:rPr lang="en-US" sz="2400" dirty="0"/>
              <a:t>If you conduct social science research with Human Subjects, be mindful of what is allowed for incentives. Some solicitations do not allow “gifts,” but will allow incentives such as payment for participation in the form of cash or gift cards.</a:t>
            </a:r>
          </a:p>
          <a:p>
            <a:pPr lvl="2">
              <a:buFont typeface="Arial" panose="020B0604020202020204" pitchFamily="34" charset="0"/>
              <a:buChar char="•"/>
            </a:pPr>
            <a:r>
              <a:rPr lang="en-US" sz="1800" dirty="0"/>
              <a:t>Note: Different disciplines and funders use the terms “participant” and “consultant” to mean different things.</a:t>
            </a:r>
          </a:p>
        </p:txBody>
      </p:sp>
    </p:spTree>
    <p:extLst>
      <p:ext uri="{BB962C8B-B14F-4D97-AF65-F5344CB8AC3E}">
        <p14:creationId xmlns:p14="http://schemas.microsoft.com/office/powerpoint/2010/main" val="80698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C581-A4BC-4560-9F29-59F21199EB5C}"/>
              </a:ext>
            </a:extLst>
          </p:cNvPr>
          <p:cNvSpPr>
            <a:spLocks noGrp="1"/>
          </p:cNvSpPr>
          <p:nvPr>
            <p:ph type="title"/>
          </p:nvPr>
        </p:nvSpPr>
        <p:spPr/>
        <p:txBody>
          <a:bodyPr/>
          <a:lstStyle/>
          <a:p>
            <a:r>
              <a:rPr lang="en-US" dirty="0"/>
              <a:t>Developing a Budget</a:t>
            </a:r>
          </a:p>
        </p:txBody>
      </p:sp>
      <p:sp>
        <p:nvSpPr>
          <p:cNvPr id="3" name="Content Placeholder 2">
            <a:extLst>
              <a:ext uri="{FF2B5EF4-FFF2-40B4-BE49-F238E27FC236}">
                <a16:creationId xmlns:a16="http://schemas.microsoft.com/office/drawing/2014/main" id="{5FABB40C-E7C4-46D3-B3FF-0E3DAA1478F2}"/>
              </a:ext>
            </a:extLst>
          </p:cNvPr>
          <p:cNvSpPr>
            <a:spLocks noGrp="1"/>
          </p:cNvSpPr>
          <p:nvPr>
            <p:ph idx="1"/>
          </p:nvPr>
        </p:nvSpPr>
        <p:spPr/>
        <p:txBody>
          <a:bodyPr/>
          <a:lstStyle/>
          <a:p>
            <a:pPr>
              <a:buFont typeface="Wingdings" panose="05000000000000000000" pitchFamily="2" charset="2"/>
              <a:buChar char="§"/>
            </a:pPr>
            <a:r>
              <a:rPr lang="en-US" sz="2800" dirty="0"/>
              <a:t> Even if the solicitation does not require a detailed budget, SPA will require one.</a:t>
            </a:r>
          </a:p>
          <a:p>
            <a:pPr>
              <a:buFont typeface="Wingdings" panose="05000000000000000000" pitchFamily="2" charset="2"/>
              <a:buChar char="§"/>
            </a:pPr>
            <a:r>
              <a:rPr lang="en-US" dirty="0"/>
              <a:t>  </a:t>
            </a:r>
            <a:r>
              <a:rPr lang="en-US" sz="2800" dirty="0"/>
              <a:t>While you should aim to create an accurate budget, it is understood that specific budget details may change (e.g. plane ticket prices fluctuate). </a:t>
            </a:r>
          </a:p>
          <a:p>
            <a:pPr>
              <a:buFont typeface="Wingdings" panose="05000000000000000000" pitchFamily="2" charset="2"/>
              <a:buChar char="§"/>
            </a:pPr>
            <a:r>
              <a:rPr lang="en-US" sz="2800" dirty="0"/>
              <a:t> A smaller budget is not necessarily an advantage. Demonstrate that you know what is required for your project.</a:t>
            </a:r>
          </a:p>
          <a:p>
            <a:pPr lvl="1">
              <a:buFont typeface="Wingdings" panose="05000000000000000000" pitchFamily="2" charset="2"/>
              <a:buChar char="§"/>
            </a:pPr>
            <a:r>
              <a:rPr lang="en-US" sz="2400" dirty="0"/>
              <a:t>Stay within the guidelines and don’t pad, but budget what you need.</a:t>
            </a:r>
          </a:p>
        </p:txBody>
      </p:sp>
    </p:spTree>
    <p:extLst>
      <p:ext uri="{BB962C8B-B14F-4D97-AF65-F5344CB8AC3E}">
        <p14:creationId xmlns:p14="http://schemas.microsoft.com/office/powerpoint/2010/main" val="89299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6DC3D-2ADC-401A-8A1A-35C95A253F28}"/>
              </a:ext>
            </a:extLst>
          </p:cNvPr>
          <p:cNvSpPr>
            <a:spLocks noGrp="1"/>
          </p:cNvSpPr>
          <p:nvPr>
            <p:ph type="title"/>
          </p:nvPr>
        </p:nvSpPr>
        <p:spPr/>
        <p:txBody>
          <a:bodyPr/>
          <a:lstStyle/>
          <a:p>
            <a:r>
              <a:rPr lang="en-US" dirty="0"/>
              <a:t>Direct and Indirect Costs</a:t>
            </a:r>
          </a:p>
        </p:txBody>
      </p:sp>
      <p:sp>
        <p:nvSpPr>
          <p:cNvPr id="3" name="Content Placeholder 2">
            <a:extLst>
              <a:ext uri="{FF2B5EF4-FFF2-40B4-BE49-F238E27FC236}">
                <a16:creationId xmlns:a16="http://schemas.microsoft.com/office/drawing/2014/main" id="{0E66494E-CCE0-414B-A304-16197AA36B03}"/>
              </a:ext>
            </a:extLst>
          </p:cNvPr>
          <p:cNvSpPr>
            <a:spLocks noGrp="1"/>
          </p:cNvSpPr>
          <p:nvPr>
            <p:ph idx="1"/>
          </p:nvPr>
        </p:nvSpPr>
        <p:spPr/>
        <p:txBody>
          <a:bodyPr>
            <a:normAutofit lnSpcReduction="10000"/>
          </a:bodyPr>
          <a:lstStyle/>
          <a:p>
            <a:pPr>
              <a:buFont typeface="Wingdings" panose="05000000000000000000" pitchFamily="2" charset="2"/>
              <a:buChar char="§"/>
            </a:pPr>
            <a:r>
              <a:rPr lang="en-US" sz="2400" dirty="0"/>
              <a:t> </a:t>
            </a:r>
            <a:r>
              <a:rPr lang="en-US" sz="2800" dirty="0"/>
              <a:t>Direct Costs vs Indirect Costs/Overhead</a:t>
            </a:r>
          </a:p>
          <a:p>
            <a:pPr lvl="1"/>
            <a:r>
              <a:rPr lang="en-US" sz="2000" dirty="0"/>
              <a:t>Direct Costs: The costs to perform the research project (e.g. travel, supplies etc.)</a:t>
            </a:r>
          </a:p>
          <a:p>
            <a:pPr lvl="1"/>
            <a:r>
              <a:rPr lang="en-US" sz="2000" dirty="0"/>
              <a:t>Indirect Costs: The additional costs required to maintain facilities that cannot be budgeted. “Keeping the lights on.” (e.g. Electricity in the buildings, ink and paper for the printer, support staff salaries etc.)</a:t>
            </a:r>
          </a:p>
          <a:p>
            <a:pPr lvl="2"/>
            <a:r>
              <a:rPr lang="en-US" sz="1800" b="1" dirty="0"/>
              <a:t>Rate varies: On-campus vs off-campus. Some solicitations cap the IC rate or have no IC.</a:t>
            </a:r>
          </a:p>
          <a:p>
            <a:pPr>
              <a:buFont typeface="Wingdings" panose="05000000000000000000" pitchFamily="2" charset="2"/>
              <a:buChar char="§"/>
            </a:pPr>
            <a:r>
              <a:rPr lang="en-US" dirty="0"/>
              <a:t> </a:t>
            </a:r>
            <a:r>
              <a:rPr lang="en-US" sz="2800" dirty="0"/>
              <a:t>Total budget = Direct Costs + Indirect Costs</a:t>
            </a:r>
          </a:p>
          <a:p>
            <a:pPr lvl="1">
              <a:buFont typeface="Arial" panose="020B0604020202020204" pitchFamily="34" charset="0"/>
              <a:buChar char="•"/>
            </a:pPr>
            <a:r>
              <a:rPr lang="en-US" sz="2000" dirty="0"/>
              <a:t>A solicitation may include a budget cap which specifies either Direct Costs or Total Costs.</a:t>
            </a:r>
          </a:p>
          <a:p>
            <a:pPr lvl="2">
              <a:buFont typeface="Arial" panose="020B0604020202020204" pitchFamily="34" charset="0"/>
              <a:buChar char="•"/>
            </a:pPr>
            <a:r>
              <a:rPr lang="en-US" sz="2000" dirty="0"/>
              <a:t>Budget cap = $20,000 (Direct Costs). If IDC = 10%, Direct costs ($20,000) + IDC ($2,000) = $22,000</a:t>
            </a:r>
          </a:p>
          <a:p>
            <a:pPr lvl="2">
              <a:buFont typeface="Arial" panose="020B0604020202020204" pitchFamily="34" charset="0"/>
              <a:buChar char="•"/>
            </a:pPr>
            <a:r>
              <a:rPr lang="en-US" sz="2000" dirty="0"/>
              <a:t>Budget cap = $20,000 (Total Costs), If IDC =10% Direct costs ($18,181) + IDC ($1,818) = $20,000</a:t>
            </a:r>
          </a:p>
          <a:p>
            <a:endParaRPr lang="en-US" dirty="0"/>
          </a:p>
        </p:txBody>
      </p:sp>
    </p:spTree>
    <p:extLst>
      <p:ext uri="{BB962C8B-B14F-4D97-AF65-F5344CB8AC3E}">
        <p14:creationId xmlns:p14="http://schemas.microsoft.com/office/powerpoint/2010/main" val="3147700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05A0-00C3-4D80-88E0-B87C90ACFF46}"/>
              </a:ext>
            </a:extLst>
          </p:cNvPr>
          <p:cNvSpPr>
            <a:spLocks noGrp="1"/>
          </p:cNvSpPr>
          <p:nvPr>
            <p:ph type="title"/>
          </p:nvPr>
        </p:nvSpPr>
        <p:spPr/>
        <p:txBody>
          <a:bodyPr/>
          <a:lstStyle/>
          <a:p>
            <a:r>
              <a:rPr lang="en-US" dirty="0"/>
              <a:t>Developing a Proposal</a:t>
            </a:r>
          </a:p>
        </p:txBody>
      </p:sp>
      <p:sp>
        <p:nvSpPr>
          <p:cNvPr id="3" name="Content Placeholder 2">
            <a:extLst>
              <a:ext uri="{FF2B5EF4-FFF2-40B4-BE49-F238E27FC236}">
                <a16:creationId xmlns:a16="http://schemas.microsoft.com/office/drawing/2014/main" id="{F166877B-8999-4BB3-B035-A38D3446874B}"/>
              </a:ext>
            </a:extLst>
          </p:cNvPr>
          <p:cNvSpPr>
            <a:spLocks noGrp="1"/>
          </p:cNvSpPr>
          <p:nvPr>
            <p:ph idx="1"/>
          </p:nvPr>
        </p:nvSpPr>
        <p:spPr/>
        <p:txBody>
          <a:bodyPr/>
          <a:lstStyle/>
          <a:p>
            <a:pPr>
              <a:buFont typeface="Wingdings" panose="05000000000000000000" pitchFamily="2" charset="2"/>
              <a:buChar char="§"/>
            </a:pPr>
            <a:r>
              <a:rPr lang="en-US" dirty="0"/>
              <a:t> </a:t>
            </a:r>
            <a:r>
              <a:rPr lang="en-US" sz="2800" dirty="0"/>
              <a:t>Write to the solicitation. Don’t just submit the same proposal to each grant.</a:t>
            </a:r>
          </a:p>
          <a:p>
            <a:pPr>
              <a:buFont typeface="Wingdings" panose="05000000000000000000" pitchFamily="2" charset="2"/>
              <a:buChar char="§"/>
            </a:pPr>
            <a:r>
              <a:rPr lang="en-US" sz="2800" dirty="0"/>
              <a:t> Understand the mission and objectives of the agency/funder.</a:t>
            </a:r>
          </a:p>
          <a:p>
            <a:pPr lvl="1">
              <a:buFont typeface="Wingdings" panose="05000000000000000000" pitchFamily="2" charset="2"/>
              <a:buChar char="§"/>
            </a:pPr>
            <a:r>
              <a:rPr lang="en-US" sz="2600" dirty="0"/>
              <a:t> Tailor your proposal to highlight those aspects.</a:t>
            </a:r>
          </a:p>
          <a:p>
            <a:pPr>
              <a:buFont typeface="Wingdings" panose="05000000000000000000" pitchFamily="2" charset="2"/>
              <a:buChar char="§"/>
            </a:pPr>
            <a:r>
              <a:rPr lang="en-US" sz="2800" dirty="0"/>
              <a:t> Be aware of the review process. Who will review? Is there a general review process before the proposal is passed on to experts in your field?</a:t>
            </a:r>
          </a:p>
        </p:txBody>
      </p:sp>
    </p:spTree>
    <p:extLst>
      <p:ext uri="{BB962C8B-B14F-4D97-AF65-F5344CB8AC3E}">
        <p14:creationId xmlns:p14="http://schemas.microsoft.com/office/powerpoint/2010/main" val="293773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8496-FFB1-4F6D-8DA5-5D60B4025DED}"/>
              </a:ext>
            </a:extLst>
          </p:cNvPr>
          <p:cNvSpPr>
            <a:spLocks noGrp="1"/>
          </p:cNvSpPr>
          <p:nvPr>
            <p:ph type="title"/>
          </p:nvPr>
        </p:nvSpPr>
        <p:spPr/>
        <p:txBody>
          <a:bodyPr/>
          <a:lstStyle/>
          <a:p>
            <a:r>
              <a:rPr lang="en-US" dirty="0"/>
              <a:t>Developing a Proposal</a:t>
            </a:r>
          </a:p>
        </p:txBody>
      </p:sp>
      <p:sp>
        <p:nvSpPr>
          <p:cNvPr id="3" name="Content Placeholder 2">
            <a:extLst>
              <a:ext uri="{FF2B5EF4-FFF2-40B4-BE49-F238E27FC236}">
                <a16:creationId xmlns:a16="http://schemas.microsoft.com/office/drawing/2014/main" id="{4EB1E318-0EA3-42D5-9BF1-5B09581CB0EF}"/>
              </a:ext>
            </a:extLst>
          </p:cNvPr>
          <p:cNvSpPr>
            <a:spLocks noGrp="1"/>
          </p:cNvSpPr>
          <p:nvPr>
            <p:ph idx="1"/>
          </p:nvPr>
        </p:nvSpPr>
        <p:spPr/>
        <p:txBody>
          <a:bodyPr>
            <a:normAutofit lnSpcReduction="10000"/>
          </a:bodyPr>
          <a:lstStyle/>
          <a:p>
            <a:r>
              <a:rPr lang="en-US" sz="2800" dirty="0"/>
              <a:t>Questions to ask yourself:</a:t>
            </a:r>
          </a:p>
          <a:p>
            <a:pPr marL="457200" indent="-457200">
              <a:buFont typeface="+mj-lt"/>
              <a:buAutoNum type="arabicPeriod"/>
            </a:pPr>
            <a:r>
              <a:rPr lang="en-US" sz="2800" dirty="0"/>
              <a:t>Why should the reader care about your research?</a:t>
            </a:r>
          </a:p>
          <a:p>
            <a:pPr marL="457200" indent="-457200">
              <a:buFont typeface="+mj-lt"/>
              <a:buAutoNum type="arabicPeriod"/>
            </a:pPr>
            <a:r>
              <a:rPr lang="en-US" sz="2800" dirty="0"/>
              <a:t>What is the current state of knowledge about your research topic?</a:t>
            </a:r>
          </a:p>
          <a:p>
            <a:pPr marL="457200" indent="-457200">
              <a:buFont typeface="+mj-lt"/>
              <a:buAutoNum type="arabicPeriod"/>
            </a:pPr>
            <a:r>
              <a:rPr lang="en-US" sz="2800" dirty="0"/>
              <a:t>What gap in knowledge is your research addressing?</a:t>
            </a:r>
          </a:p>
          <a:p>
            <a:pPr marL="457200" indent="-457200">
              <a:buFont typeface="+mj-lt"/>
              <a:buAutoNum type="arabicPeriod"/>
            </a:pPr>
            <a:r>
              <a:rPr lang="en-US" sz="2800" dirty="0"/>
              <a:t>What methods best serves your research question? Are you implementing a novel approach?</a:t>
            </a:r>
          </a:p>
          <a:p>
            <a:pPr marL="457200" indent="-457200">
              <a:buFont typeface="+mj-lt"/>
              <a:buAutoNum type="arabicPeriod"/>
            </a:pPr>
            <a:r>
              <a:rPr lang="en-US" sz="2800" dirty="0"/>
              <a:t>How will broader society benefit from your research?</a:t>
            </a:r>
          </a:p>
          <a:p>
            <a:pPr marL="749808" lvl="1" indent="-457200"/>
            <a:r>
              <a:rPr lang="en-US" sz="2400" dirty="0"/>
              <a:t>(Do these align with the funding agency’s priorities?)</a:t>
            </a:r>
          </a:p>
        </p:txBody>
      </p:sp>
    </p:spTree>
    <p:extLst>
      <p:ext uri="{BB962C8B-B14F-4D97-AF65-F5344CB8AC3E}">
        <p14:creationId xmlns:p14="http://schemas.microsoft.com/office/powerpoint/2010/main" val="288057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AEFC6-FEDA-409A-A5FE-6D850FCB830C}"/>
              </a:ext>
            </a:extLst>
          </p:cNvPr>
          <p:cNvSpPr>
            <a:spLocks noGrp="1"/>
          </p:cNvSpPr>
          <p:nvPr>
            <p:ph type="title"/>
          </p:nvPr>
        </p:nvSpPr>
        <p:spPr/>
        <p:txBody>
          <a:bodyPr/>
          <a:lstStyle/>
          <a:p>
            <a:r>
              <a:rPr lang="en-US" dirty="0"/>
              <a:t>General Advice</a:t>
            </a:r>
          </a:p>
        </p:txBody>
      </p:sp>
      <p:sp>
        <p:nvSpPr>
          <p:cNvPr id="3" name="Content Placeholder 2">
            <a:extLst>
              <a:ext uri="{FF2B5EF4-FFF2-40B4-BE49-F238E27FC236}">
                <a16:creationId xmlns:a16="http://schemas.microsoft.com/office/drawing/2014/main" id="{5C4F1513-4FCF-4F82-AD80-247C599CEAEE}"/>
              </a:ext>
            </a:extLst>
          </p:cNvPr>
          <p:cNvSpPr>
            <a:spLocks noGrp="1"/>
          </p:cNvSpPr>
          <p:nvPr>
            <p:ph idx="1"/>
          </p:nvPr>
        </p:nvSpPr>
        <p:spPr/>
        <p:txBody>
          <a:bodyPr>
            <a:normAutofit/>
          </a:bodyPr>
          <a:lstStyle/>
          <a:p>
            <a:pPr>
              <a:buFont typeface="Wingdings" panose="05000000000000000000" pitchFamily="2" charset="2"/>
              <a:buChar char="§"/>
            </a:pPr>
            <a:r>
              <a:rPr lang="en-US" sz="2800" dirty="0"/>
              <a:t> Get feedback from both specialists in your field and non-specialists. </a:t>
            </a:r>
          </a:p>
          <a:p>
            <a:pPr>
              <a:buFont typeface="Wingdings" panose="05000000000000000000" pitchFamily="2" charset="2"/>
              <a:buChar char="§"/>
            </a:pPr>
            <a:r>
              <a:rPr lang="en-US" sz="2800" dirty="0"/>
              <a:t> Thoroughly review for typos, careless writing and grammar errors.</a:t>
            </a:r>
          </a:p>
          <a:p>
            <a:pPr>
              <a:buFont typeface="Wingdings" panose="05000000000000000000" pitchFamily="2" charset="2"/>
              <a:buChar char="§"/>
            </a:pPr>
            <a:r>
              <a:rPr lang="en-US" sz="2800" dirty="0"/>
              <a:t> Read other successful proposals (request to review peers’ proposals, check funder’s website for proposals).</a:t>
            </a:r>
          </a:p>
          <a:p>
            <a:pPr>
              <a:buFont typeface="Wingdings" panose="05000000000000000000" pitchFamily="2" charset="2"/>
              <a:buChar char="§"/>
            </a:pPr>
            <a:r>
              <a:rPr lang="en-US" sz="2800" dirty="0"/>
              <a:t> Avoid jargon and overly technical language. Ensure that non-experts are able to understand and review your grant. (Again, be aware of the review process.)</a:t>
            </a:r>
          </a:p>
        </p:txBody>
      </p:sp>
    </p:spTree>
    <p:extLst>
      <p:ext uri="{BB962C8B-B14F-4D97-AF65-F5344CB8AC3E}">
        <p14:creationId xmlns:p14="http://schemas.microsoft.com/office/powerpoint/2010/main" val="1374609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D3E3E-88AC-4280-B16D-EFC1F8D0077B}"/>
              </a:ext>
            </a:extLst>
          </p:cNvPr>
          <p:cNvSpPr>
            <a:spLocks noGrp="1"/>
          </p:cNvSpPr>
          <p:nvPr>
            <p:ph type="title"/>
          </p:nvPr>
        </p:nvSpPr>
        <p:spPr/>
        <p:txBody>
          <a:bodyPr/>
          <a:lstStyle/>
          <a:p>
            <a:r>
              <a:rPr lang="en-US" dirty="0"/>
              <a:t>NSF DDRIG</a:t>
            </a:r>
          </a:p>
        </p:txBody>
      </p:sp>
      <p:sp>
        <p:nvSpPr>
          <p:cNvPr id="3" name="Content Placeholder 2">
            <a:extLst>
              <a:ext uri="{FF2B5EF4-FFF2-40B4-BE49-F238E27FC236}">
                <a16:creationId xmlns:a16="http://schemas.microsoft.com/office/drawing/2014/main" id="{149470D0-7815-4D63-81D4-45E656981720}"/>
              </a:ext>
            </a:extLst>
          </p:cNvPr>
          <p:cNvSpPr>
            <a:spLocks noGrp="1"/>
          </p:cNvSpPr>
          <p:nvPr>
            <p:ph idx="1"/>
          </p:nvPr>
        </p:nvSpPr>
        <p:spPr/>
        <p:txBody>
          <a:bodyPr>
            <a:normAutofit lnSpcReduction="10000"/>
          </a:bodyPr>
          <a:lstStyle/>
          <a:p>
            <a:r>
              <a:rPr lang="en-US" sz="2800" dirty="0"/>
              <a:t>NSF proposals require much more time/effort than most non-federal proposals. I advise starting 3 months in advance.</a:t>
            </a:r>
          </a:p>
          <a:p>
            <a:pPr>
              <a:buFont typeface="Wingdings" panose="05000000000000000000" pitchFamily="2" charset="2"/>
              <a:buChar char="§"/>
            </a:pPr>
            <a:r>
              <a:rPr lang="en-US" sz="2400" dirty="0"/>
              <a:t> Email me as soon as you know you are applying!</a:t>
            </a:r>
          </a:p>
          <a:p>
            <a:pPr>
              <a:buFont typeface="Wingdings" panose="05000000000000000000" pitchFamily="2" charset="2"/>
              <a:buChar char="§"/>
            </a:pPr>
            <a:r>
              <a:rPr lang="en-US" sz="2400" dirty="0"/>
              <a:t> A new proposal in research.gov can only be started by the PI (this is your advisor, not you!). Your advisor will need to start the proposal and add you and me (as the authorized official) to give access to the application.</a:t>
            </a:r>
          </a:p>
          <a:p>
            <a:pPr>
              <a:buFont typeface="Wingdings" panose="05000000000000000000" pitchFamily="2" charset="2"/>
              <a:buChar char="§"/>
            </a:pPr>
            <a:r>
              <a:rPr lang="en-US" sz="2400" dirty="0"/>
              <a:t> The NSF proposal </a:t>
            </a:r>
            <a:r>
              <a:rPr lang="en-US" sz="2400" b="1" dirty="0"/>
              <a:t>CANNOT</a:t>
            </a:r>
            <a:r>
              <a:rPr lang="en-US" sz="2400" dirty="0"/>
              <a:t> be submitted without review and approval from Sponsored Projects Administration (this is not ISERP/me).</a:t>
            </a:r>
          </a:p>
          <a:p>
            <a:pPr marL="201168" lvl="1" indent="0">
              <a:buNone/>
            </a:pPr>
            <a:endParaRPr lang="en-US" sz="2200" dirty="0"/>
          </a:p>
          <a:p>
            <a:pPr lvl="1">
              <a:buFont typeface="Wingdings" panose="05000000000000000000" pitchFamily="2" charset="2"/>
              <a:buChar char="v"/>
            </a:pPr>
            <a:r>
              <a:rPr lang="en-US" sz="2200" dirty="0"/>
              <a:t>NSF Economics has not confirmed a call for DDRIGs for the upcoming deadline.</a:t>
            </a:r>
          </a:p>
        </p:txBody>
      </p:sp>
    </p:spTree>
    <p:extLst>
      <p:ext uri="{BB962C8B-B14F-4D97-AF65-F5344CB8AC3E}">
        <p14:creationId xmlns:p14="http://schemas.microsoft.com/office/powerpoint/2010/main" val="238217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B2BC-C923-4033-BE73-726472EBDED4}"/>
              </a:ext>
            </a:extLst>
          </p:cNvPr>
          <p:cNvSpPr>
            <a:spLocks noGrp="1"/>
          </p:cNvSpPr>
          <p:nvPr>
            <p:ph type="title"/>
          </p:nvPr>
        </p:nvSpPr>
        <p:spPr/>
        <p:txBody>
          <a:bodyPr/>
          <a:lstStyle/>
          <a:p>
            <a:r>
              <a:rPr lang="en-US" dirty="0"/>
              <a:t>Other Funders</a:t>
            </a:r>
          </a:p>
        </p:txBody>
      </p:sp>
      <p:sp>
        <p:nvSpPr>
          <p:cNvPr id="3" name="Content Placeholder 2">
            <a:extLst>
              <a:ext uri="{FF2B5EF4-FFF2-40B4-BE49-F238E27FC236}">
                <a16:creationId xmlns:a16="http://schemas.microsoft.com/office/drawing/2014/main" id="{852E907B-2643-453E-8313-121C44E90097}"/>
              </a:ext>
            </a:extLst>
          </p:cNvPr>
          <p:cNvSpPr>
            <a:spLocks noGrp="1"/>
          </p:cNvSpPr>
          <p:nvPr>
            <p:ph idx="1"/>
          </p:nvPr>
        </p:nvSpPr>
        <p:spPr/>
        <p:txBody>
          <a:bodyPr>
            <a:normAutofit lnSpcReduction="10000"/>
          </a:bodyPr>
          <a:lstStyle/>
          <a:p>
            <a:pPr>
              <a:buFont typeface="Wingdings" panose="05000000000000000000" pitchFamily="2" charset="2"/>
              <a:buChar char="§"/>
            </a:pPr>
            <a:r>
              <a:rPr lang="en-US" sz="2400" dirty="0"/>
              <a:t> </a:t>
            </a:r>
            <a:r>
              <a:rPr lang="en-US" sz="2400" dirty="0">
                <a:hlinkClick r:id="rId2"/>
              </a:rPr>
              <a:t>International Growth Centre</a:t>
            </a:r>
            <a:endParaRPr lang="en-US" sz="2400" dirty="0"/>
          </a:p>
          <a:p>
            <a:pPr lvl="1">
              <a:buFont typeface="Wingdings" panose="05000000000000000000" pitchFamily="2" charset="2"/>
              <a:buChar char="§"/>
            </a:pPr>
            <a:r>
              <a:rPr lang="en-US" sz="2000" dirty="0"/>
              <a:t>Sustainable and inclusive economic growth in low- and middle-income countries.</a:t>
            </a:r>
          </a:p>
          <a:p>
            <a:pPr>
              <a:buFont typeface="Wingdings" panose="05000000000000000000" pitchFamily="2" charset="2"/>
              <a:buChar char="§"/>
            </a:pPr>
            <a:r>
              <a:rPr lang="en-US" sz="2400" dirty="0"/>
              <a:t> </a:t>
            </a:r>
            <a:r>
              <a:rPr lang="en-US" sz="2400" dirty="0">
                <a:hlinkClick r:id="rId3"/>
              </a:rPr>
              <a:t>Washington Center for Equitable Growth</a:t>
            </a:r>
            <a:endParaRPr lang="en-US" sz="2400" dirty="0"/>
          </a:p>
          <a:p>
            <a:pPr lvl="1">
              <a:buFont typeface="Wingdings" panose="05000000000000000000" pitchFamily="2" charset="2"/>
              <a:buChar char="§"/>
            </a:pPr>
            <a:r>
              <a:rPr lang="en-US" sz="2000" dirty="0"/>
              <a:t>Policy-relevant research that is related to how inequality affects economic growth.</a:t>
            </a:r>
          </a:p>
          <a:p>
            <a:pPr>
              <a:buFont typeface="Wingdings" panose="05000000000000000000" pitchFamily="2" charset="2"/>
              <a:buChar char="§"/>
            </a:pPr>
            <a:r>
              <a:rPr lang="en-US" sz="2400" dirty="0"/>
              <a:t> </a:t>
            </a:r>
            <a:r>
              <a:rPr lang="en-US" sz="2400" dirty="0">
                <a:hlinkClick r:id="rId4"/>
              </a:rPr>
              <a:t>Russell Sage Foundation</a:t>
            </a:r>
            <a:endParaRPr lang="en-US" sz="2400" dirty="0"/>
          </a:p>
          <a:p>
            <a:pPr lvl="1">
              <a:buFont typeface="Wingdings" panose="05000000000000000000" pitchFamily="2" charset="2"/>
              <a:buChar char="§"/>
            </a:pPr>
            <a:r>
              <a:rPr lang="en-US" sz="2000" dirty="0"/>
              <a:t>Dissertation research projects that address questions relevant to RSF’s priority areas.</a:t>
            </a:r>
          </a:p>
          <a:p>
            <a:pPr>
              <a:buFont typeface="Wingdings" panose="05000000000000000000" pitchFamily="2" charset="2"/>
              <a:buChar char="§"/>
            </a:pPr>
            <a:r>
              <a:rPr lang="en-US" sz="2400" dirty="0"/>
              <a:t> </a:t>
            </a:r>
            <a:r>
              <a:rPr lang="en-US" sz="2400" dirty="0">
                <a:hlinkClick r:id="rId5"/>
              </a:rPr>
              <a:t>J-PAL</a:t>
            </a:r>
            <a:endParaRPr lang="en-US" sz="2400" dirty="0"/>
          </a:p>
          <a:p>
            <a:pPr lvl="1">
              <a:buFont typeface="Wingdings" panose="05000000000000000000" pitchFamily="2" charset="2"/>
              <a:buChar char="§"/>
            </a:pPr>
            <a:r>
              <a:rPr lang="en-US" sz="2200" dirty="0"/>
              <a:t>Various initiatives related to policy-relevant research.</a:t>
            </a:r>
          </a:p>
          <a:p>
            <a:pPr>
              <a:buFont typeface="Wingdings" panose="05000000000000000000" pitchFamily="2" charset="2"/>
              <a:buChar char="§"/>
            </a:pPr>
            <a:r>
              <a:rPr lang="en-US" sz="2400" dirty="0"/>
              <a:t> </a:t>
            </a:r>
            <a:r>
              <a:rPr lang="en-US" sz="2400" dirty="0">
                <a:hlinkClick r:id="rId6"/>
              </a:rPr>
              <a:t>Weiss Fund</a:t>
            </a:r>
            <a:endParaRPr lang="en-US" sz="2400" dirty="0"/>
          </a:p>
          <a:p>
            <a:pPr lvl="1">
              <a:buFont typeface="Wingdings" panose="05000000000000000000" pitchFamily="2" charset="2"/>
              <a:buChar char="§"/>
            </a:pPr>
            <a:r>
              <a:rPr lang="en-US" sz="2000" dirty="0"/>
              <a:t>Development Economics. Includes pilot travel grants.</a:t>
            </a:r>
          </a:p>
        </p:txBody>
      </p:sp>
    </p:spTree>
    <p:extLst>
      <p:ext uri="{BB962C8B-B14F-4D97-AF65-F5344CB8AC3E}">
        <p14:creationId xmlns:p14="http://schemas.microsoft.com/office/powerpoint/2010/main" val="1804357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88E2C-1F2D-45FA-BE32-73308C88B623}"/>
              </a:ext>
            </a:extLst>
          </p:cNvPr>
          <p:cNvSpPr>
            <a:spLocks noGrp="1"/>
          </p:cNvSpPr>
          <p:nvPr>
            <p:ph type="title"/>
          </p:nvPr>
        </p:nvSpPr>
        <p:spPr/>
        <p:txBody>
          <a:bodyPr/>
          <a:lstStyle/>
          <a:p>
            <a:r>
              <a:rPr lang="en-US" dirty="0"/>
              <a:t>IRB Requirements and Approvals</a:t>
            </a:r>
          </a:p>
        </p:txBody>
      </p:sp>
      <p:sp>
        <p:nvSpPr>
          <p:cNvPr id="3" name="Content Placeholder 2">
            <a:extLst>
              <a:ext uri="{FF2B5EF4-FFF2-40B4-BE49-F238E27FC236}">
                <a16:creationId xmlns:a16="http://schemas.microsoft.com/office/drawing/2014/main" id="{587A8BA2-75B0-4679-923B-7CF273B31583}"/>
              </a:ext>
            </a:extLst>
          </p:cNvPr>
          <p:cNvSpPr>
            <a:spLocks noGrp="1"/>
          </p:cNvSpPr>
          <p:nvPr>
            <p:ph idx="1"/>
          </p:nvPr>
        </p:nvSpPr>
        <p:spPr/>
        <p:txBody>
          <a:bodyPr>
            <a:normAutofit/>
          </a:bodyPr>
          <a:lstStyle/>
          <a:p>
            <a:pPr>
              <a:buFont typeface="Wingdings" panose="05000000000000000000" pitchFamily="2" charset="2"/>
              <a:buChar char="§"/>
            </a:pPr>
            <a:r>
              <a:rPr lang="en-US" sz="2800" dirty="0"/>
              <a:t> If you are conducting Human Subject research, check the funder requirements for IRB approval.</a:t>
            </a:r>
          </a:p>
          <a:p>
            <a:pPr lvl="1">
              <a:buFont typeface="Wingdings" panose="05000000000000000000" pitchFamily="2" charset="2"/>
              <a:buChar char="§"/>
            </a:pPr>
            <a:r>
              <a:rPr lang="en-US" sz="2600" dirty="0"/>
              <a:t> </a:t>
            </a:r>
            <a:r>
              <a:rPr lang="en-US" sz="2400" dirty="0"/>
              <a:t>Is IRB approval required at the time of the application? At the time of the award?</a:t>
            </a:r>
          </a:p>
          <a:p>
            <a:pPr>
              <a:buFont typeface="Wingdings" panose="05000000000000000000" pitchFamily="2" charset="2"/>
              <a:buChar char="§"/>
            </a:pPr>
            <a:r>
              <a:rPr lang="en-US" sz="2800" dirty="0"/>
              <a:t> If your project involves human data in any way, you will need to go through the IRB even if you think you are exempt. The IRB still must make an exemption determination for you!</a:t>
            </a:r>
          </a:p>
          <a:p>
            <a:pPr>
              <a:buFont typeface="Wingdings" panose="05000000000000000000" pitchFamily="2" charset="2"/>
              <a:buChar char="§"/>
            </a:pPr>
            <a:r>
              <a:rPr lang="en-US" sz="2800" dirty="0"/>
              <a:t> Funds will not be released until you have IRB.</a:t>
            </a:r>
          </a:p>
          <a:p>
            <a:pPr>
              <a:buFont typeface="Wingdings" panose="05000000000000000000" pitchFamily="2" charset="2"/>
              <a:buChar char="§"/>
            </a:pPr>
            <a:endParaRPr lang="en-US" sz="2800" dirty="0"/>
          </a:p>
        </p:txBody>
      </p:sp>
    </p:spTree>
    <p:extLst>
      <p:ext uri="{BB962C8B-B14F-4D97-AF65-F5344CB8AC3E}">
        <p14:creationId xmlns:p14="http://schemas.microsoft.com/office/powerpoint/2010/main" val="1924793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7C08C-0119-4C25-AB75-AFC527AA00EA}"/>
              </a:ext>
            </a:extLst>
          </p:cNvPr>
          <p:cNvSpPr>
            <a:spLocks noGrp="1"/>
          </p:cNvSpPr>
          <p:nvPr>
            <p:ph idx="1"/>
          </p:nvPr>
        </p:nvSpPr>
        <p:spPr>
          <a:xfrm>
            <a:off x="1097280" y="1845734"/>
            <a:ext cx="10058400" cy="4023360"/>
          </a:xfrm>
        </p:spPr>
        <p:txBody>
          <a:bodyPr>
            <a:normAutofit/>
          </a:bodyPr>
          <a:lstStyle/>
          <a:p>
            <a:pPr algn="ctr"/>
            <a:r>
              <a:rPr lang="en-US" sz="3200" dirty="0"/>
              <a:t>Questions?</a:t>
            </a:r>
          </a:p>
          <a:p>
            <a:pPr algn="ctr"/>
            <a:endParaRPr lang="en-US" sz="3200" dirty="0"/>
          </a:p>
          <a:p>
            <a:pPr algn="ctr"/>
            <a:r>
              <a:rPr lang="en-US" sz="3200" dirty="0"/>
              <a:t>Email me: </a:t>
            </a:r>
            <a:r>
              <a:rPr lang="en-US" sz="3200"/>
              <a:t>gkn2106@columbia</a:t>
            </a:r>
            <a:r>
              <a:rPr lang="en-US" sz="3200" dirty="0"/>
              <a:t>.edu</a:t>
            </a:r>
          </a:p>
        </p:txBody>
      </p:sp>
    </p:spTree>
    <p:extLst>
      <p:ext uri="{BB962C8B-B14F-4D97-AF65-F5344CB8AC3E}">
        <p14:creationId xmlns:p14="http://schemas.microsoft.com/office/powerpoint/2010/main" val="167579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C802F-4C96-4C57-B403-4D7C2731FAD0}"/>
              </a:ext>
            </a:extLst>
          </p:cNvPr>
          <p:cNvSpPr>
            <a:spLocks noGrp="1"/>
          </p:cNvSpPr>
          <p:nvPr>
            <p:ph type="title"/>
          </p:nvPr>
        </p:nvSpPr>
        <p:spPr/>
        <p:txBody>
          <a:bodyPr/>
          <a:lstStyle/>
          <a:p>
            <a:r>
              <a:rPr lang="en-US" dirty="0"/>
              <a:t>Agenda	</a:t>
            </a:r>
          </a:p>
        </p:txBody>
      </p:sp>
      <p:sp>
        <p:nvSpPr>
          <p:cNvPr id="3" name="Content Placeholder 2">
            <a:extLst>
              <a:ext uri="{FF2B5EF4-FFF2-40B4-BE49-F238E27FC236}">
                <a16:creationId xmlns:a16="http://schemas.microsoft.com/office/drawing/2014/main" id="{22A8B540-48EA-4541-BD76-CE0001A16DCC}"/>
              </a:ext>
            </a:extLst>
          </p:cNvPr>
          <p:cNvSpPr>
            <a:spLocks noGrp="1"/>
          </p:cNvSpPr>
          <p:nvPr>
            <p:ph idx="1"/>
          </p:nvPr>
        </p:nvSpPr>
        <p:spPr/>
        <p:txBody>
          <a:bodyPr>
            <a:normAutofit/>
          </a:bodyPr>
          <a:lstStyle/>
          <a:p>
            <a:pPr>
              <a:buFont typeface="Wingdings" panose="05000000000000000000" pitchFamily="2" charset="2"/>
              <a:buChar char="§"/>
            </a:pPr>
            <a:r>
              <a:rPr lang="en-US" sz="2800" dirty="0"/>
              <a:t> Overview of ISERP and SPA.</a:t>
            </a:r>
          </a:p>
          <a:p>
            <a:pPr>
              <a:buFont typeface="Wingdings" panose="05000000000000000000" pitchFamily="2" charset="2"/>
              <a:buChar char="§"/>
            </a:pPr>
            <a:r>
              <a:rPr lang="en-US" sz="2800" dirty="0"/>
              <a:t> Proposal timeline</a:t>
            </a:r>
          </a:p>
          <a:p>
            <a:pPr>
              <a:buFont typeface="Wingdings" panose="05000000000000000000" pitchFamily="2" charset="2"/>
              <a:buChar char="§"/>
            </a:pPr>
            <a:r>
              <a:rPr lang="en-US" sz="2800" dirty="0"/>
              <a:t> Identifying grant opportunities</a:t>
            </a:r>
          </a:p>
          <a:p>
            <a:pPr>
              <a:buFont typeface="Wingdings" panose="05000000000000000000" pitchFamily="2" charset="2"/>
              <a:buChar char="§"/>
            </a:pPr>
            <a:r>
              <a:rPr lang="en-US" sz="2800" dirty="0"/>
              <a:t> Interpreting solicitations</a:t>
            </a:r>
          </a:p>
          <a:p>
            <a:pPr>
              <a:buFont typeface="Wingdings" panose="05000000000000000000" pitchFamily="2" charset="2"/>
              <a:buChar char="§"/>
            </a:pPr>
            <a:r>
              <a:rPr lang="en-US" sz="2800" dirty="0"/>
              <a:t> Developing a budget</a:t>
            </a:r>
          </a:p>
          <a:p>
            <a:pPr>
              <a:buFont typeface="Wingdings" panose="05000000000000000000" pitchFamily="2" charset="2"/>
              <a:buChar char="§"/>
            </a:pPr>
            <a:r>
              <a:rPr lang="en-US" sz="2800" dirty="0"/>
              <a:t> Developing a proposal</a:t>
            </a:r>
          </a:p>
          <a:p>
            <a:pPr>
              <a:buFont typeface="Wingdings" panose="05000000000000000000" pitchFamily="2" charset="2"/>
              <a:buChar char="§"/>
            </a:pPr>
            <a:r>
              <a:rPr lang="en-US" sz="2800" dirty="0"/>
              <a:t> NSF grant proposals</a:t>
            </a:r>
          </a:p>
        </p:txBody>
      </p:sp>
    </p:spTree>
    <p:extLst>
      <p:ext uri="{BB962C8B-B14F-4D97-AF65-F5344CB8AC3E}">
        <p14:creationId xmlns:p14="http://schemas.microsoft.com/office/powerpoint/2010/main" val="254260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CE75-B8C1-49C5-841A-98D14B2DB2B1}"/>
              </a:ext>
            </a:extLst>
          </p:cNvPr>
          <p:cNvSpPr>
            <a:spLocks noGrp="1"/>
          </p:cNvSpPr>
          <p:nvPr>
            <p:ph type="title"/>
          </p:nvPr>
        </p:nvSpPr>
        <p:spPr/>
        <p:txBody>
          <a:bodyPr/>
          <a:lstStyle/>
          <a:p>
            <a:r>
              <a:rPr lang="en-US" dirty="0"/>
              <a:t>What is ISERP?</a:t>
            </a:r>
          </a:p>
        </p:txBody>
      </p:sp>
      <p:sp>
        <p:nvSpPr>
          <p:cNvPr id="3" name="Content Placeholder 2">
            <a:extLst>
              <a:ext uri="{FF2B5EF4-FFF2-40B4-BE49-F238E27FC236}">
                <a16:creationId xmlns:a16="http://schemas.microsoft.com/office/drawing/2014/main" id="{67114094-9EAF-4A5B-98D5-3ED3B8D6045C}"/>
              </a:ext>
            </a:extLst>
          </p:cNvPr>
          <p:cNvSpPr>
            <a:spLocks noGrp="1"/>
          </p:cNvSpPr>
          <p:nvPr>
            <p:ph idx="1"/>
          </p:nvPr>
        </p:nvSpPr>
        <p:spPr/>
        <p:txBody>
          <a:bodyPr>
            <a:normAutofit/>
          </a:bodyPr>
          <a:lstStyle/>
          <a:p>
            <a:pPr marL="0" indent="0">
              <a:buNone/>
            </a:pPr>
            <a:r>
              <a:rPr lang="en-US" sz="2400" dirty="0"/>
              <a:t>The Institute for Social and Economic Research and Policy (ISERP) is Columbia University's research institute dedicated to the social sciences.</a:t>
            </a:r>
          </a:p>
          <a:p>
            <a:pPr marL="0" indent="0">
              <a:buNone/>
            </a:pPr>
            <a:r>
              <a:rPr lang="en-US" sz="2400" dirty="0"/>
              <a:t>ISERP supports researchers, faculty, students, and social science research through research development, education and training programs, centers, workshops and administrative support.</a:t>
            </a:r>
          </a:p>
          <a:p>
            <a:pPr marL="0" indent="0">
              <a:buNone/>
            </a:pPr>
            <a:r>
              <a:rPr lang="en-US" sz="2400" dirty="0"/>
              <a:t>Social science research grants are administered through ISERP.</a:t>
            </a:r>
          </a:p>
          <a:p>
            <a:pPr marL="0" indent="0">
              <a:buNone/>
            </a:pPr>
            <a:endParaRPr lang="en-US" sz="2400" dirty="0"/>
          </a:p>
          <a:p>
            <a:pPr marL="0" indent="0">
              <a:buNone/>
            </a:pPr>
            <a:r>
              <a:rPr lang="en-US" sz="2400" dirty="0"/>
              <a:t> </a:t>
            </a:r>
          </a:p>
        </p:txBody>
      </p:sp>
    </p:spTree>
    <p:extLst>
      <p:ext uri="{BB962C8B-B14F-4D97-AF65-F5344CB8AC3E}">
        <p14:creationId xmlns:p14="http://schemas.microsoft.com/office/powerpoint/2010/main" val="307513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9DE0-08F1-4D45-BCE1-F5AB85FA3754}"/>
              </a:ext>
            </a:extLst>
          </p:cNvPr>
          <p:cNvSpPr>
            <a:spLocks noGrp="1"/>
          </p:cNvSpPr>
          <p:nvPr>
            <p:ph type="title"/>
          </p:nvPr>
        </p:nvSpPr>
        <p:spPr/>
        <p:txBody>
          <a:bodyPr/>
          <a:lstStyle/>
          <a:p>
            <a:r>
              <a:rPr lang="en-US" dirty="0"/>
              <a:t>What is SPA?</a:t>
            </a:r>
          </a:p>
        </p:txBody>
      </p:sp>
      <p:sp>
        <p:nvSpPr>
          <p:cNvPr id="3" name="Content Placeholder 2">
            <a:extLst>
              <a:ext uri="{FF2B5EF4-FFF2-40B4-BE49-F238E27FC236}">
                <a16:creationId xmlns:a16="http://schemas.microsoft.com/office/drawing/2014/main" id="{6C15E7F6-FB2E-4F98-91C6-6679B79AF5AF}"/>
              </a:ext>
            </a:extLst>
          </p:cNvPr>
          <p:cNvSpPr>
            <a:spLocks noGrp="1"/>
          </p:cNvSpPr>
          <p:nvPr>
            <p:ph idx="1"/>
          </p:nvPr>
        </p:nvSpPr>
        <p:spPr/>
        <p:txBody>
          <a:bodyPr>
            <a:normAutofit/>
          </a:bodyPr>
          <a:lstStyle/>
          <a:p>
            <a:pPr marL="0" indent="0">
              <a:buNone/>
            </a:pPr>
            <a:r>
              <a:rPr lang="en-US" sz="2400" dirty="0"/>
              <a:t>Sponsored Projects Administration (SPA) serves as the central resource to support the research community at Columbia University.</a:t>
            </a:r>
          </a:p>
          <a:p>
            <a:pPr marL="0" indent="0">
              <a:buNone/>
            </a:pPr>
            <a:r>
              <a:rPr lang="en-US" sz="2400" dirty="0"/>
              <a:t>They provide administrative support to investigators, ensuring compliance with federal, University and private sponsor regulations, terms and conditions.</a:t>
            </a:r>
          </a:p>
        </p:txBody>
      </p:sp>
    </p:spTree>
    <p:extLst>
      <p:ext uri="{BB962C8B-B14F-4D97-AF65-F5344CB8AC3E}">
        <p14:creationId xmlns:p14="http://schemas.microsoft.com/office/powerpoint/2010/main" val="214517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B7D72-D2B2-4C04-ADB5-BA6061B0A78B}"/>
              </a:ext>
            </a:extLst>
          </p:cNvPr>
          <p:cNvSpPr>
            <a:spLocks noGrp="1"/>
          </p:cNvSpPr>
          <p:nvPr>
            <p:ph type="title"/>
          </p:nvPr>
        </p:nvSpPr>
        <p:spPr/>
        <p:txBody>
          <a:bodyPr/>
          <a:lstStyle/>
          <a:p>
            <a:r>
              <a:rPr lang="en-US" dirty="0"/>
              <a:t>What is a grant?</a:t>
            </a:r>
          </a:p>
        </p:txBody>
      </p:sp>
      <p:sp>
        <p:nvSpPr>
          <p:cNvPr id="3" name="Content Placeholder 2">
            <a:extLst>
              <a:ext uri="{FF2B5EF4-FFF2-40B4-BE49-F238E27FC236}">
                <a16:creationId xmlns:a16="http://schemas.microsoft.com/office/drawing/2014/main" id="{11D13122-5282-406B-95BB-4843B037B4B5}"/>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sz="2400" dirty="0"/>
              <a:t> </a:t>
            </a:r>
            <a:r>
              <a:rPr lang="en-US" sz="2800" dirty="0"/>
              <a:t>ISERP administers all external grants in the social sciences for faculty and students that are processed through the institution.</a:t>
            </a:r>
            <a:endParaRPr lang="en-US" sz="2600" dirty="0"/>
          </a:p>
          <a:p>
            <a:pPr>
              <a:buFont typeface="Wingdings" panose="05000000000000000000" pitchFamily="2" charset="2"/>
              <a:buChar char="§"/>
            </a:pPr>
            <a:r>
              <a:rPr lang="en-US" sz="2600" dirty="0"/>
              <a:t> ISERP </a:t>
            </a:r>
            <a:r>
              <a:rPr lang="en-US" sz="2600" b="1" dirty="0"/>
              <a:t>does not </a:t>
            </a:r>
            <a:r>
              <a:rPr lang="en-US" sz="2600" dirty="0"/>
              <a:t>administer: gifts, fellowships, internal (to Columbia) grants or grants where the funds are given directly to the recipient researcher.</a:t>
            </a:r>
          </a:p>
          <a:p>
            <a:pPr>
              <a:buFont typeface="Wingdings" panose="05000000000000000000" pitchFamily="2" charset="2"/>
              <a:buChar char="§"/>
            </a:pPr>
            <a:r>
              <a:rPr lang="en-US" dirty="0"/>
              <a:t> Grant: Award that funds a specific project. Includes detailed budget, statement of work, deliverables.</a:t>
            </a:r>
          </a:p>
          <a:p>
            <a:pPr>
              <a:buFont typeface="Wingdings" panose="05000000000000000000" pitchFamily="2" charset="2"/>
              <a:buChar char="§"/>
            </a:pPr>
            <a:r>
              <a:rPr lang="en-US" dirty="0"/>
              <a:t> Gift: Funds given without expected outcomes.</a:t>
            </a:r>
          </a:p>
          <a:p>
            <a:pPr>
              <a:buFont typeface="Wingdings" panose="05000000000000000000" pitchFamily="2" charset="2"/>
              <a:buChar char="§"/>
            </a:pPr>
            <a:r>
              <a:rPr lang="en-US" dirty="0"/>
              <a:t> Fellowship: A research stipend or support. Not for a specific project.</a:t>
            </a:r>
          </a:p>
          <a:p>
            <a:pPr marL="0" indent="0">
              <a:buNone/>
            </a:pPr>
            <a:r>
              <a:rPr lang="en-US" sz="2600" dirty="0"/>
              <a:t>The University determines if funds are a grant, gift or fellowship depending on how the funds are dispersed and what the expectations of the funder are, </a:t>
            </a:r>
            <a:r>
              <a:rPr lang="en-US" sz="2600" b="1" dirty="0"/>
              <a:t>regardless of what the funder is calling it.</a:t>
            </a:r>
            <a:endParaRPr lang="en-US" sz="2600" dirty="0"/>
          </a:p>
        </p:txBody>
      </p:sp>
    </p:spTree>
    <p:extLst>
      <p:ext uri="{BB962C8B-B14F-4D97-AF65-F5344CB8AC3E}">
        <p14:creationId xmlns:p14="http://schemas.microsoft.com/office/powerpoint/2010/main" val="161831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A961B-6337-487D-91E5-823D628FB9BF}"/>
              </a:ext>
            </a:extLst>
          </p:cNvPr>
          <p:cNvSpPr>
            <a:spLocks noGrp="1"/>
          </p:cNvSpPr>
          <p:nvPr>
            <p:ph type="title"/>
          </p:nvPr>
        </p:nvSpPr>
        <p:spPr/>
        <p:txBody>
          <a:bodyPr/>
          <a:lstStyle/>
          <a:p>
            <a:r>
              <a:rPr lang="en-US" dirty="0"/>
              <a:t>Grant Proposal Timeline</a:t>
            </a:r>
          </a:p>
        </p:txBody>
      </p:sp>
      <p:sp>
        <p:nvSpPr>
          <p:cNvPr id="3" name="Content Placeholder 2">
            <a:extLst>
              <a:ext uri="{FF2B5EF4-FFF2-40B4-BE49-F238E27FC236}">
                <a16:creationId xmlns:a16="http://schemas.microsoft.com/office/drawing/2014/main" id="{CCFE7570-AC84-4D81-BBCC-F21018E2FB19}"/>
              </a:ext>
            </a:extLst>
          </p:cNvPr>
          <p:cNvSpPr>
            <a:spLocks noGrp="1"/>
          </p:cNvSpPr>
          <p:nvPr>
            <p:ph idx="1"/>
          </p:nvPr>
        </p:nvSpPr>
        <p:spPr/>
        <p:txBody>
          <a:bodyPr>
            <a:noAutofit/>
          </a:bodyPr>
          <a:lstStyle/>
          <a:p>
            <a:pPr>
              <a:buFont typeface="Wingdings" panose="05000000000000000000" pitchFamily="2" charset="2"/>
              <a:buChar char="§"/>
            </a:pPr>
            <a:r>
              <a:rPr lang="en-US" sz="2400" dirty="0"/>
              <a:t> Identify opportunity and confirm eligibility and restrictions (e.g. budget restrictions, PI restrictions).</a:t>
            </a:r>
          </a:p>
          <a:p>
            <a:pPr>
              <a:buFont typeface="Wingdings" panose="05000000000000000000" pitchFamily="2" charset="2"/>
              <a:buChar char="§"/>
            </a:pPr>
            <a:r>
              <a:rPr lang="en-US" sz="2400" dirty="0"/>
              <a:t> </a:t>
            </a:r>
            <a:r>
              <a:rPr lang="en-US" sz="2400" b="1" dirty="0"/>
              <a:t>Inform ISERP of intent to apply</a:t>
            </a:r>
            <a:endParaRPr lang="en-US" sz="2000" b="1" dirty="0"/>
          </a:p>
          <a:p>
            <a:pPr>
              <a:buFont typeface="Wingdings" panose="05000000000000000000" pitchFamily="2" charset="2"/>
              <a:buChar char="§"/>
            </a:pPr>
            <a:r>
              <a:rPr lang="en-US" sz="2400" dirty="0"/>
              <a:t> Initiating the proposal with SPA</a:t>
            </a:r>
          </a:p>
          <a:p>
            <a:pPr lvl="1">
              <a:buFont typeface="Wingdings" panose="05000000000000000000" pitchFamily="2" charset="2"/>
              <a:buChar char="§"/>
            </a:pPr>
            <a:r>
              <a:rPr lang="en-US" dirty="0"/>
              <a:t>Sponsored Projects Administration requires notice about upcoming grant applications</a:t>
            </a:r>
          </a:p>
          <a:p>
            <a:pPr>
              <a:buFont typeface="Wingdings" panose="05000000000000000000" pitchFamily="2" charset="2"/>
              <a:buChar char="§"/>
            </a:pPr>
            <a:r>
              <a:rPr lang="en-US" sz="2400" dirty="0"/>
              <a:t> Get approval from PI (advisor, for graduate students) and department chair</a:t>
            </a:r>
          </a:p>
          <a:p>
            <a:pPr>
              <a:buFont typeface="Wingdings" panose="05000000000000000000" pitchFamily="2" charset="2"/>
              <a:buChar char="§"/>
            </a:pPr>
            <a:r>
              <a:rPr lang="en-US" sz="2400" dirty="0"/>
              <a:t> Grant submission (depending on the grantor, this may be done by the student, the PI or an Authorized University official).</a:t>
            </a:r>
          </a:p>
        </p:txBody>
      </p:sp>
    </p:spTree>
    <p:extLst>
      <p:ext uri="{BB962C8B-B14F-4D97-AF65-F5344CB8AC3E}">
        <p14:creationId xmlns:p14="http://schemas.microsoft.com/office/powerpoint/2010/main" val="213383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25424-DD17-4EA7-BF1A-2B0E88D11BF5}"/>
              </a:ext>
            </a:extLst>
          </p:cNvPr>
          <p:cNvSpPr>
            <a:spLocks noGrp="1"/>
          </p:cNvSpPr>
          <p:nvPr>
            <p:ph type="title"/>
          </p:nvPr>
        </p:nvSpPr>
        <p:spPr/>
        <p:txBody>
          <a:bodyPr/>
          <a:lstStyle/>
          <a:p>
            <a:r>
              <a:rPr lang="en-US" dirty="0"/>
              <a:t>Identifying Grant Opportunities	</a:t>
            </a:r>
          </a:p>
        </p:txBody>
      </p:sp>
      <p:sp>
        <p:nvSpPr>
          <p:cNvPr id="3" name="Content Placeholder 2">
            <a:extLst>
              <a:ext uri="{FF2B5EF4-FFF2-40B4-BE49-F238E27FC236}">
                <a16:creationId xmlns:a16="http://schemas.microsoft.com/office/drawing/2014/main" id="{D1D4892B-73D2-4639-8627-AC4B4CD21FE3}"/>
              </a:ext>
            </a:extLst>
          </p:cNvPr>
          <p:cNvSpPr>
            <a:spLocks noGrp="1"/>
          </p:cNvSpPr>
          <p:nvPr>
            <p:ph idx="1"/>
          </p:nvPr>
        </p:nvSpPr>
        <p:spPr/>
        <p:txBody>
          <a:bodyPr>
            <a:normAutofit/>
          </a:bodyPr>
          <a:lstStyle/>
          <a:p>
            <a:pPr>
              <a:buFont typeface="Wingdings" panose="05000000000000000000" pitchFamily="2" charset="2"/>
              <a:buChar char="§"/>
            </a:pPr>
            <a:r>
              <a:rPr lang="en-US" sz="2400" dirty="0"/>
              <a:t> </a:t>
            </a:r>
            <a:r>
              <a:rPr lang="en-US" sz="2800" dirty="0"/>
              <a:t>Subscribe to the ISERP newsletter</a:t>
            </a:r>
          </a:p>
          <a:p>
            <a:pPr lvl="1">
              <a:buFont typeface="Wingdings" panose="05000000000000000000" pitchFamily="2" charset="2"/>
              <a:buChar char="§"/>
            </a:pPr>
            <a:r>
              <a:rPr lang="en-US" sz="2400" dirty="0"/>
              <a:t>Monthly newsletter includes upcoming grant opportunities</a:t>
            </a:r>
          </a:p>
          <a:p>
            <a:pPr>
              <a:buFont typeface="Wingdings" panose="05000000000000000000" pitchFamily="2" charset="2"/>
              <a:buChar char="§"/>
            </a:pPr>
            <a:r>
              <a:rPr lang="en-US" sz="2800" dirty="0"/>
              <a:t> Create an account on Pivot and set up alerts with specific keywords or subfields</a:t>
            </a:r>
          </a:p>
          <a:p>
            <a:pPr>
              <a:buFont typeface="Wingdings" panose="05000000000000000000" pitchFamily="2" charset="2"/>
              <a:buChar char="§"/>
            </a:pPr>
            <a:r>
              <a:rPr lang="en-US" sz="2800" dirty="0"/>
              <a:t> Check the NSF website</a:t>
            </a:r>
          </a:p>
          <a:p>
            <a:pPr lvl="1">
              <a:buFont typeface="Wingdings" panose="05000000000000000000" pitchFamily="2" charset="2"/>
              <a:buChar char="§"/>
            </a:pPr>
            <a:r>
              <a:rPr lang="en-US" sz="2600" dirty="0"/>
              <a:t>Economics is its own program</a:t>
            </a:r>
          </a:p>
          <a:p>
            <a:pPr>
              <a:buFont typeface="Wingdings" panose="05000000000000000000" pitchFamily="2" charset="2"/>
              <a:buChar char="§"/>
            </a:pPr>
            <a:r>
              <a:rPr lang="en-US" sz="2800" dirty="0"/>
              <a:t> Talk to your classmates, peers and professors</a:t>
            </a:r>
          </a:p>
        </p:txBody>
      </p:sp>
    </p:spTree>
    <p:extLst>
      <p:ext uri="{BB962C8B-B14F-4D97-AF65-F5344CB8AC3E}">
        <p14:creationId xmlns:p14="http://schemas.microsoft.com/office/powerpoint/2010/main" val="2028601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7DA50-1335-4DEB-91B4-F60F52259CAC}"/>
              </a:ext>
            </a:extLst>
          </p:cNvPr>
          <p:cNvSpPr>
            <a:spLocks noGrp="1"/>
          </p:cNvSpPr>
          <p:nvPr>
            <p:ph type="title"/>
          </p:nvPr>
        </p:nvSpPr>
        <p:spPr/>
        <p:txBody>
          <a:bodyPr/>
          <a:lstStyle/>
          <a:p>
            <a:r>
              <a:rPr lang="en-US" dirty="0"/>
              <a:t>Reading Solicitations</a:t>
            </a:r>
          </a:p>
        </p:txBody>
      </p:sp>
      <p:sp>
        <p:nvSpPr>
          <p:cNvPr id="3" name="Content Placeholder 2">
            <a:extLst>
              <a:ext uri="{FF2B5EF4-FFF2-40B4-BE49-F238E27FC236}">
                <a16:creationId xmlns:a16="http://schemas.microsoft.com/office/drawing/2014/main" id="{23C77B20-C97E-4581-9D0E-E3FC4AB3DD50}"/>
              </a:ext>
            </a:extLst>
          </p:cNvPr>
          <p:cNvSpPr>
            <a:spLocks noGrp="1"/>
          </p:cNvSpPr>
          <p:nvPr>
            <p:ph idx="1"/>
          </p:nvPr>
        </p:nvSpPr>
        <p:spPr/>
        <p:txBody>
          <a:bodyPr>
            <a:normAutofit fontScale="85000" lnSpcReduction="20000"/>
          </a:bodyPr>
          <a:lstStyle/>
          <a:p>
            <a:pPr>
              <a:buFont typeface="Wingdings" panose="05000000000000000000" pitchFamily="2" charset="2"/>
              <a:buChar char="§"/>
            </a:pPr>
            <a:r>
              <a:rPr lang="en-US" sz="2800" dirty="0"/>
              <a:t> Eligibility</a:t>
            </a:r>
          </a:p>
          <a:p>
            <a:pPr lvl="1">
              <a:buFont typeface="Wingdings" panose="05000000000000000000" pitchFamily="2" charset="2"/>
              <a:buChar char="§"/>
            </a:pPr>
            <a:r>
              <a:rPr lang="en-US" sz="2600" dirty="0"/>
              <a:t>Especially important with smaller funders.</a:t>
            </a:r>
          </a:p>
          <a:p>
            <a:pPr>
              <a:buFont typeface="Wingdings" panose="05000000000000000000" pitchFamily="2" charset="2"/>
              <a:buChar char="§"/>
            </a:pPr>
            <a:r>
              <a:rPr lang="en-US" sz="2800" dirty="0"/>
              <a:t> Letter of Intent </a:t>
            </a:r>
          </a:p>
          <a:p>
            <a:pPr>
              <a:buFont typeface="Wingdings" panose="05000000000000000000" pitchFamily="2" charset="2"/>
              <a:buChar char="§"/>
            </a:pPr>
            <a:r>
              <a:rPr lang="en-US" sz="2800" dirty="0"/>
              <a:t> Description of review process</a:t>
            </a:r>
          </a:p>
          <a:p>
            <a:pPr>
              <a:buFont typeface="Wingdings" panose="05000000000000000000" pitchFamily="2" charset="2"/>
              <a:buChar char="§"/>
            </a:pPr>
            <a:r>
              <a:rPr lang="en-US" sz="2800" dirty="0"/>
              <a:t> Budget restrictions</a:t>
            </a:r>
          </a:p>
          <a:p>
            <a:pPr>
              <a:buFont typeface="Wingdings" panose="05000000000000000000" pitchFamily="2" charset="2"/>
              <a:buChar char="§"/>
            </a:pPr>
            <a:r>
              <a:rPr lang="en-US" sz="2800" dirty="0"/>
              <a:t> Timeline for funding release</a:t>
            </a:r>
          </a:p>
          <a:p>
            <a:pPr lvl="1">
              <a:buFont typeface="Arial" panose="020B0604020202020204" pitchFamily="34" charset="0"/>
              <a:buChar char="•"/>
            </a:pPr>
            <a:r>
              <a:rPr lang="en-US" sz="2400" dirty="0"/>
              <a:t>NSF could be 6 months from submission</a:t>
            </a:r>
          </a:p>
          <a:p>
            <a:pPr>
              <a:buFont typeface="Wingdings" panose="05000000000000000000" pitchFamily="2" charset="2"/>
              <a:buChar char="§"/>
            </a:pPr>
            <a:r>
              <a:rPr lang="en-US" sz="2800" dirty="0"/>
              <a:t> Formatting requirements</a:t>
            </a:r>
          </a:p>
          <a:p>
            <a:pPr>
              <a:buFont typeface="Wingdings" panose="05000000000000000000" pitchFamily="2" charset="2"/>
              <a:buChar char="§"/>
            </a:pPr>
            <a:r>
              <a:rPr lang="en-US" sz="2800" dirty="0"/>
              <a:t> Submission process</a:t>
            </a:r>
          </a:p>
          <a:p>
            <a:pPr lvl="1">
              <a:buFont typeface="Arial" panose="020B0604020202020204" pitchFamily="34" charset="0"/>
              <a:buChar char="•"/>
            </a:pPr>
            <a:r>
              <a:rPr lang="en-US" sz="2400" dirty="0"/>
              <a:t>Is there a portal? Who submits? Are there required admin approvals?</a:t>
            </a:r>
            <a:r>
              <a:rPr lang="en-US" dirty="0"/>
              <a:t>	</a:t>
            </a:r>
          </a:p>
        </p:txBody>
      </p:sp>
    </p:spTree>
    <p:extLst>
      <p:ext uri="{BB962C8B-B14F-4D97-AF65-F5344CB8AC3E}">
        <p14:creationId xmlns:p14="http://schemas.microsoft.com/office/powerpoint/2010/main" val="4238068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F464-266C-4920-8A95-4471FBE81FE6}"/>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660A6574-D788-40BF-920C-679EE9D09CBB}"/>
              </a:ext>
            </a:extLst>
          </p:cNvPr>
          <p:cNvSpPr>
            <a:spLocks noGrp="1"/>
          </p:cNvSpPr>
          <p:nvPr>
            <p:ph idx="1"/>
          </p:nvPr>
        </p:nvSpPr>
        <p:spPr/>
        <p:txBody>
          <a:bodyPr>
            <a:normAutofit/>
          </a:bodyPr>
          <a:lstStyle/>
          <a:p>
            <a:pPr>
              <a:buFont typeface="Wingdings" panose="05000000000000000000" pitchFamily="2" charset="2"/>
              <a:buChar char="§"/>
            </a:pPr>
            <a:r>
              <a:rPr lang="en-US" sz="2400" dirty="0"/>
              <a:t> Eligibility may apply to the institution, the student investigator or the advisor.</a:t>
            </a:r>
          </a:p>
          <a:p>
            <a:pPr lvl="1">
              <a:buFont typeface="Wingdings" panose="05000000000000000000" pitchFamily="2" charset="2"/>
              <a:buChar char="§"/>
            </a:pPr>
            <a:r>
              <a:rPr lang="en-US" sz="2200" dirty="0"/>
              <a:t>Be sure to read eligibility requirements carefully.</a:t>
            </a:r>
          </a:p>
          <a:p>
            <a:pPr>
              <a:buFont typeface="Wingdings" panose="05000000000000000000" pitchFamily="2" charset="2"/>
              <a:buChar char="§"/>
            </a:pPr>
            <a:r>
              <a:rPr lang="en-US" sz="2400" dirty="0"/>
              <a:t> Opportunities for students may have eligibility requirements based on candidacy.</a:t>
            </a:r>
          </a:p>
          <a:p>
            <a:pPr>
              <a:buFont typeface="Wingdings" panose="05000000000000000000" pitchFamily="2" charset="2"/>
              <a:buChar char="§"/>
            </a:pPr>
            <a:r>
              <a:rPr lang="en-US" sz="2400" dirty="0"/>
              <a:t> Who is the PI?</a:t>
            </a:r>
          </a:p>
          <a:p>
            <a:pPr lvl="1">
              <a:buFont typeface="Wingdings" panose="05000000000000000000" pitchFamily="2" charset="2"/>
              <a:buChar char="§"/>
            </a:pPr>
            <a:r>
              <a:rPr lang="en-US" sz="2200" dirty="0"/>
              <a:t>The solicitation may refer to the student investigator as the PI. However, Columbia does not recognize students as PIs. PIs must be full-time, tenure-track faculty (with some exceptions). All PhD students </a:t>
            </a:r>
            <a:r>
              <a:rPr lang="en-US" sz="2200" b="1" dirty="0"/>
              <a:t>must </a:t>
            </a:r>
            <a:r>
              <a:rPr lang="en-US" sz="2200" dirty="0"/>
              <a:t>have a faculty sponsor on their grants and projects.</a:t>
            </a:r>
          </a:p>
          <a:p>
            <a:pPr lvl="1">
              <a:buFont typeface="Wingdings" panose="05000000000000000000" pitchFamily="2" charset="2"/>
              <a:buChar char="§"/>
            </a:pPr>
            <a:endParaRPr lang="en-US" sz="2200" dirty="0"/>
          </a:p>
        </p:txBody>
      </p:sp>
    </p:spTree>
    <p:extLst>
      <p:ext uri="{BB962C8B-B14F-4D97-AF65-F5344CB8AC3E}">
        <p14:creationId xmlns:p14="http://schemas.microsoft.com/office/powerpoint/2010/main" val="148188628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TM02900769[[fn=Retrospect]]</Template>
  <TotalTime>73750</TotalTime>
  <Words>1470</Words>
  <Application>Microsoft Office PowerPoint</Application>
  <PresentationFormat>Widescreen</PresentationFormat>
  <Paragraphs>123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Retrospect</vt:lpstr>
      <vt:lpstr>Proposal Preparation  and  Grant Submission</vt:lpstr>
      <vt:lpstr>Agenda </vt:lpstr>
      <vt:lpstr>What is ISERP?</vt:lpstr>
      <vt:lpstr>What is SPA?</vt:lpstr>
      <vt:lpstr>What is a grant?</vt:lpstr>
      <vt:lpstr>Grant Proposal Timeline</vt:lpstr>
      <vt:lpstr>Identifying Grant Opportunities </vt:lpstr>
      <vt:lpstr>Reading Solicitations</vt:lpstr>
      <vt:lpstr>Eligibility</vt:lpstr>
      <vt:lpstr>Developing a Budget</vt:lpstr>
      <vt:lpstr>Developing a Budget</vt:lpstr>
      <vt:lpstr>Direct and Indirect Costs</vt:lpstr>
      <vt:lpstr>Developing a Proposal</vt:lpstr>
      <vt:lpstr>Developing a Proposal</vt:lpstr>
      <vt:lpstr>General Advice</vt:lpstr>
      <vt:lpstr>NSF DDRIG</vt:lpstr>
      <vt:lpstr>Other Funders</vt:lpstr>
      <vt:lpstr>IRB Requirements and Approvals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K Neveu</dc:creator>
  <cp:lastModifiedBy>Grace K Neveu</cp:lastModifiedBy>
  <cp:revision>110</cp:revision>
  <dcterms:created xsi:type="dcterms:W3CDTF">2022-12-07T15:29:26Z</dcterms:created>
  <dcterms:modified xsi:type="dcterms:W3CDTF">2024-11-22T14:54:40Z</dcterms:modified>
</cp:coreProperties>
</file>